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omments/comment1.xml" ContentType="application/vnd.openxmlformats-officedocument.presentationml.comments+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4"/>
    <p:sldMasterId id="2147483900" r:id="rId5"/>
  </p:sldMasterIdLst>
  <p:notesMasterIdLst>
    <p:notesMasterId r:id="rId24"/>
  </p:notesMasterIdLst>
  <p:sldIdLst>
    <p:sldId id="352" r:id="rId6"/>
    <p:sldId id="271" r:id="rId7"/>
    <p:sldId id="270" r:id="rId8"/>
    <p:sldId id="261" r:id="rId9"/>
    <p:sldId id="258" r:id="rId10"/>
    <p:sldId id="278" r:id="rId11"/>
    <p:sldId id="264" r:id="rId12"/>
    <p:sldId id="279" r:id="rId13"/>
    <p:sldId id="275" r:id="rId14"/>
    <p:sldId id="274" r:id="rId15"/>
    <p:sldId id="272" r:id="rId16"/>
    <p:sldId id="280" r:id="rId17"/>
    <p:sldId id="281" r:id="rId18"/>
    <p:sldId id="282" r:id="rId19"/>
    <p:sldId id="263" r:id="rId20"/>
    <p:sldId id="269" r:id="rId21"/>
    <p:sldId id="276"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yriakos Andreou" initials="KA" lastIdx="7" clrIdx="0">
    <p:extLst>
      <p:ext uri="{19B8F6BF-5375-455C-9EA6-DF929625EA0E}">
        <p15:presenceInfo xmlns:p15="http://schemas.microsoft.com/office/powerpoint/2012/main" userId="S-1-5-21-3466503211-167815060-4279704636-451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55" autoAdjust="0"/>
    <p:restoredTop sz="68148" autoAdjust="0"/>
  </p:normalViewPr>
  <p:slideViewPr>
    <p:cSldViewPr snapToGrid="0">
      <p:cViewPr varScale="1">
        <p:scale>
          <a:sx n="77" d="100"/>
          <a:sy n="77" d="100"/>
        </p:scale>
        <p:origin x="1356" y="90"/>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p:cViewPr varScale="1">
        <p:scale>
          <a:sx n="69" d="100"/>
          <a:sy n="69" d="100"/>
        </p:scale>
        <p:origin x="326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8-13T13:00:03.572" idx="1">
    <p:pos x="10" y="10"/>
    <p:text>Η διεξαγωγή Διαβούλευσης απαιτείται κατά την ανάπτυξη νέων σύνταξη νέων Νομοθετημάτων, Πολιτικών, Κανονισμών, Στρατηγικών, Προγραμμάτων, όπου οι Αρμόδιες Αρχές (Υπουργεία / Υφυπουργεία / Τμήματα / Υπηρεσίες/ Ανεξάρτητες Υπηρεσίες) θα πρέπει να εντοπίσουν τους κύριους εμπλεκόμενους φορείς και να συγκεντρώσουν τις απόψεις τους σε σχέση με το διαβούλευση.</p:text>
    <p:extLst>
      <p:ext uri="{C676402C-5697-4E1C-873F-D02D1690AC5C}">
        <p15:threadingInfo xmlns:p15="http://schemas.microsoft.com/office/powerpoint/2012/main" timeZoneBias="-180"/>
      </p:ext>
    </p:extLst>
  </p:cm>
</p:cmLst>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633B29-806D-4E8B-B5FA-612D2AE13D85}" type="doc">
      <dgm:prSet loTypeId="urn:microsoft.com/office/officeart/2008/layout/PictureStrips" loCatId="picture" qsTypeId="urn:microsoft.com/office/officeart/2005/8/quickstyle/simple1" qsCatId="simple" csTypeId="urn:microsoft.com/office/officeart/2005/8/colors/accent1_2" csCatId="accent1" phldr="1"/>
      <dgm:spPr/>
      <dgm:t>
        <a:bodyPr/>
        <a:lstStyle/>
        <a:p>
          <a:endParaRPr lang="en-CY"/>
        </a:p>
      </dgm:t>
    </dgm:pt>
    <dgm:pt modelId="{BDB484A2-717E-4142-8029-2987AF04B7FE}">
      <dgm:prSet phldrT="[Text]" custT="1"/>
      <dgm:spPr/>
      <dgm:t>
        <a:bodyPr/>
        <a:lstStyle/>
        <a:p>
          <a:r>
            <a:rPr lang="el-GR" sz="2000" b="1" i="0" dirty="0">
              <a:solidFill>
                <a:srgbClr val="FF0000"/>
              </a:solidFill>
            </a:rPr>
            <a:t>Απόφαση Υπουργικού Συμβουλίου 4/1/2024</a:t>
          </a:r>
          <a:endParaRPr lang="en-US" sz="2000" b="1" i="0" dirty="0">
            <a:solidFill>
              <a:srgbClr val="FF0000"/>
            </a:solidFill>
          </a:endParaRPr>
        </a:p>
        <a:p>
          <a:r>
            <a:rPr lang="el-GR" sz="2000" b="0" i="0" dirty="0"/>
            <a:t>Η νομοθεσία επιβάλλει τη διεξαγωγή δημόσιων διαβουλεύσεων ως απαραίτητο στάδιο </a:t>
          </a:r>
          <a:endParaRPr lang="en-CY" sz="2000" dirty="0"/>
        </a:p>
      </dgm:t>
    </dgm:pt>
    <dgm:pt modelId="{EAE20315-4B3A-4B65-AC0D-8C5914D66CE7}" type="parTrans" cxnId="{61869ABC-8B1A-4BA3-98BD-75C72840F394}">
      <dgm:prSet/>
      <dgm:spPr/>
      <dgm:t>
        <a:bodyPr/>
        <a:lstStyle/>
        <a:p>
          <a:endParaRPr lang="en-CY"/>
        </a:p>
      </dgm:t>
    </dgm:pt>
    <dgm:pt modelId="{10C69161-318B-42B3-BDBD-D7CC6C9A60B2}" type="sibTrans" cxnId="{61869ABC-8B1A-4BA3-98BD-75C72840F394}">
      <dgm:prSet/>
      <dgm:spPr/>
      <dgm:t>
        <a:bodyPr/>
        <a:lstStyle/>
        <a:p>
          <a:endParaRPr lang="en-CY"/>
        </a:p>
      </dgm:t>
    </dgm:pt>
    <dgm:pt modelId="{E3A8FF31-5B6B-4220-A23A-BC7097A04EED}">
      <dgm:prSet phldrT="[Text]" custT="1"/>
      <dgm:spPr/>
      <dgm:t>
        <a:bodyPr/>
        <a:lstStyle/>
        <a:p>
          <a:pPr>
            <a:buFont typeface="Arial" panose="020B0604020202020204" pitchFamily="34" charset="0"/>
            <a:buChar char="•"/>
          </a:pPr>
          <a:r>
            <a:rPr lang="el-GR" sz="1800" b="0" i="0" dirty="0"/>
            <a:t>Η συγκεκριμένη απόφαση ορίζει συγκεκριμένες οδηγίες και πρότυπα για τη διεξαγωγή αποτελεσματικών δημόσιων διαβουλεύσεων - </a:t>
          </a:r>
          <a:r>
            <a:rPr lang="el-GR" sz="1800" b="0" i="0" dirty="0">
              <a:solidFill>
                <a:srgbClr val="FF0000"/>
              </a:solidFill>
            </a:rPr>
            <a:t>Οδηγός Δημόσιας Διαβούλευσης 2023</a:t>
          </a:r>
          <a:endParaRPr lang="en-CY" sz="1800" dirty="0">
            <a:solidFill>
              <a:srgbClr val="FF0000"/>
            </a:solidFill>
          </a:endParaRPr>
        </a:p>
      </dgm:t>
    </dgm:pt>
    <dgm:pt modelId="{67FB0358-FC6C-45C6-834F-597A4B8B1DF2}" type="parTrans" cxnId="{0DB2A105-4A61-42F0-A7A9-4DAF0367D5B7}">
      <dgm:prSet/>
      <dgm:spPr/>
      <dgm:t>
        <a:bodyPr/>
        <a:lstStyle/>
        <a:p>
          <a:endParaRPr lang="en-CY"/>
        </a:p>
      </dgm:t>
    </dgm:pt>
    <dgm:pt modelId="{A33D2D3E-2B03-49DD-A6E4-7289E8B8D743}" type="sibTrans" cxnId="{0DB2A105-4A61-42F0-A7A9-4DAF0367D5B7}">
      <dgm:prSet/>
      <dgm:spPr/>
      <dgm:t>
        <a:bodyPr/>
        <a:lstStyle/>
        <a:p>
          <a:endParaRPr lang="en-CY"/>
        </a:p>
      </dgm:t>
    </dgm:pt>
    <dgm:pt modelId="{5E87BD39-57EE-4D2B-8DF0-E26D759FC623}" type="pres">
      <dgm:prSet presAssocID="{17633B29-806D-4E8B-B5FA-612D2AE13D85}" presName="Name0" presStyleCnt="0">
        <dgm:presLayoutVars>
          <dgm:dir/>
          <dgm:resizeHandles val="exact"/>
        </dgm:presLayoutVars>
      </dgm:prSet>
      <dgm:spPr/>
    </dgm:pt>
    <dgm:pt modelId="{BF478FDD-A126-41D1-9FEB-CBC06C456D95}" type="pres">
      <dgm:prSet presAssocID="{BDB484A2-717E-4142-8029-2987AF04B7FE}" presName="composite" presStyleCnt="0"/>
      <dgm:spPr/>
    </dgm:pt>
    <dgm:pt modelId="{AAFD45DF-C5E6-4317-BF59-2A9300098DF6}" type="pres">
      <dgm:prSet presAssocID="{BDB484A2-717E-4142-8029-2987AF04B7FE}" presName="rect1" presStyleLbl="trAlignAcc1" presStyleIdx="0" presStyleCnt="2" custScaleX="131799" custScaleY="39860" custLinFactNeighborX="2434" custLinFactNeighborY="-8133">
        <dgm:presLayoutVars>
          <dgm:bulletEnabled val="1"/>
        </dgm:presLayoutVars>
      </dgm:prSet>
      <dgm:spPr/>
    </dgm:pt>
    <dgm:pt modelId="{4243D143-D504-41BC-9974-932AE1DEA951}" type="pres">
      <dgm:prSet presAssocID="{BDB484A2-717E-4142-8029-2987AF04B7FE}" presName="rect2" presStyleLbl="fgImgPlace1" presStyleIdx="0" presStyleCnt="2" custScaleX="67248" custScaleY="45636" custLinFactNeighborX="-43222" custLinFactNeighborY="372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8000" r="-18000"/>
          </a:stretch>
        </a:blipFill>
      </dgm:spPr>
      <dgm:extLst>
        <a:ext uri="{E40237B7-FDA0-4F09-8148-C483321AD2D9}">
          <dgm14:cNvPr xmlns:dgm14="http://schemas.microsoft.com/office/drawing/2010/diagram" id="0" name="" descr="An open book"/>
        </a:ext>
      </dgm:extLst>
    </dgm:pt>
    <dgm:pt modelId="{A646FD63-E9B8-4AC3-B79C-A183549CFF58}" type="pres">
      <dgm:prSet presAssocID="{10C69161-318B-42B3-BDBD-D7CC6C9A60B2}" presName="sibTrans" presStyleCnt="0"/>
      <dgm:spPr/>
    </dgm:pt>
    <dgm:pt modelId="{798A6AC5-3036-4517-AA22-DFBA14E33103}" type="pres">
      <dgm:prSet presAssocID="{E3A8FF31-5B6B-4220-A23A-BC7097A04EED}" presName="composite" presStyleCnt="0"/>
      <dgm:spPr/>
    </dgm:pt>
    <dgm:pt modelId="{7668A3B2-40AA-453B-94ED-E9BCC0864E70}" type="pres">
      <dgm:prSet presAssocID="{E3A8FF31-5B6B-4220-A23A-BC7097A04EED}" presName="rect1" presStyleLbl="trAlignAcc1" presStyleIdx="1" presStyleCnt="2" custScaleX="129728" custScaleY="32961" custLinFactNeighborX="4760" custLinFactNeighborY="1394">
        <dgm:presLayoutVars>
          <dgm:bulletEnabled val="1"/>
        </dgm:presLayoutVars>
      </dgm:prSet>
      <dgm:spPr/>
    </dgm:pt>
    <dgm:pt modelId="{6663C389-73EA-4139-AAFA-09B67B6E3A57}" type="pres">
      <dgm:prSet presAssocID="{E3A8FF31-5B6B-4220-A23A-BC7097A04EED}" presName="rect2" presStyleLbl="fgImgPlace1" presStyleIdx="1" presStyleCnt="2" custScaleX="58360" custScaleY="27943" custLinFactNeighborX="-44939" custLinFactNeighborY="12446"/>
      <dgm:spPr>
        <a:blipFill>
          <a:blip xmlns:r="http://schemas.openxmlformats.org/officeDocument/2006/relationships" r:embed="rId3"/>
          <a:srcRect/>
          <a:stretch>
            <a:fillRect t="-1000" b="-1000"/>
          </a:stretch>
        </a:blipFill>
      </dgm:spPr>
    </dgm:pt>
  </dgm:ptLst>
  <dgm:cxnLst>
    <dgm:cxn modelId="{0DB2A105-4A61-42F0-A7A9-4DAF0367D5B7}" srcId="{17633B29-806D-4E8B-B5FA-612D2AE13D85}" destId="{E3A8FF31-5B6B-4220-A23A-BC7097A04EED}" srcOrd="1" destOrd="0" parTransId="{67FB0358-FC6C-45C6-834F-597A4B8B1DF2}" sibTransId="{A33D2D3E-2B03-49DD-A6E4-7289E8B8D743}"/>
    <dgm:cxn modelId="{E1A1131A-4562-4E0E-BC0D-0EB1A3201621}" type="presOf" srcId="{E3A8FF31-5B6B-4220-A23A-BC7097A04EED}" destId="{7668A3B2-40AA-453B-94ED-E9BCC0864E70}" srcOrd="0" destOrd="0" presId="urn:microsoft.com/office/officeart/2008/layout/PictureStrips"/>
    <dgm:cxn modelId="{7A02EF6F-A0A0-444C-B5FF-C76FFC2B9C15}" type="presOf" srcId="{BDB484A2-717E-4142-8029-2987AF04B7FE}" destId="{AAFD45DF-C5E6-4317-BF59-2A9300098DF6}" srcOrd="0" destOrd="0" presId="urn:microsoft.com/office/officeart/2008/layout/PictureStrips"/>
    <dgm:cxn modelId="{4AF83C88-F798-4E48-9D30-3B6267B80A6D}" type="presOf" srcId="{17633B29-806D-4E8B-B5FA-612D2AE13D85}" destId="{5E87BD39-57EE-4D2B-8DF0-E26D759FC623}" srcOrd="0" destOrd="0" presId="urn:microsoft.com/office/officeart/2008/layout/PictureStrips"/>
    <dgm:cxn modelId="{61869ABC-8B1A-4BA3-98BD-75C72840F394}" srcId="{17633B29-806D-4E8B-B5FA-612D2AE13D85}" destId="{BDB484A2-717E-4142-8029-2987AF04B7FE}" srcOrd="0" destOrd="0" parTransId="{EAE20315-4B3A-4B65-AC0D-8C5914D66CE7}" sibTransId="{10C69161-318B-42B3-BDBD-D7CC6C9A60B2}"/>
    <dgm:cxn modelId="{0E78D70D-DA0E-4AE8-823B-034763F61CAB}" type="presParOf" srcId="{5E87BD39-57EE-4D2B-8DF0-E26D759FC623}" destId="{BF478FDD-A126-41D1-9FEB-CBC06C456D95}" srcOrd="0" destOrd="0" presId="urn:microsoft.com/office/officeart/2008/layout/PictureStrips"/>
    <dgm:cxn modelId="{D5FBFEC0-D1B1-465B-A679-F622BF32B992}" type="presParOf" srcId="{BF478FDD-A126-41D1-9FEB-CBC06C456D95}" destId="{AAFD45DF-C5E6-4317-BF59-2A9300098DF6}" srcOrd="0" destOrd="0" presId="urn:microsoft.com/office/officeart/2008/layout/PictureStrips"/>
    <dgm:cxn modelId="{7DFA3217-9268-4534-9792-AD243B1A02AF}" type="presParOf" srcId="{BF478FDD-A126-41D1-9FEB-CBC06C456D95}" destId="{4243D143-D504-41BC-9974-932AE1DEA951}" srcOrd="1" destOrd="0" presId="urn:microsoft.com/office/officeart/2008/layout/PictureStrips"/>
    <dgm:cxn modelId="{92EF5096-FD7A-4ECB-BC0A-458398C1152E}" type="presParOf" srcId="{5E87BD39-57EE-4D2B-8DF0-E26D759FC623}" destId="{A646FD63-E9B8-4AC3-B79C-A183549CFF58}" srcOrd="1" destOrd="0" presId="urn:microsoft.com/office/officeart/2008/layout/PictureStrips"/>
    <dgm:cxn modelId="{10A70704-4089-4AD0-B283-EE6096B58352}" type="presParOf" srcId="{5E87BD39-57EE-4D2B-8DF0-E26D759FC623}" destId="{798A6AC5-3036-4517-AA22-DFBA14E33103}" srcOrd="2" destOrd="0" presId="urn:microsoft.com/office/officeart/2008/layout/PictureStrips"/>
    <dgm:cxn modelId="{A6CDE9A4-B572-4C8E-BBB1-FDC5A95AEEC6}" type="presParOf" srcId="{798A6AC5-3036-4517-AA22-DFBA14E33103}" destId="{7668A3B2-40AA-453B-94ED-E9BCC0864E70}" srcOrd="0" destOrd="0" presId="urn:microsoft.com/office/officeart/2008/layout/PictureStrips"/>
    <dgm:cxn modelId="{147E7F13-DF8C-4BBF-AB05-F22CA1CF83D9}" type="presParOf" srcId="{798A6AC5-3036-4517-AA22-DFBA14E33103}" destId="{6663C389-73EA-4139-AAFA-09B67B6E3A57}"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a:lstStyle/>
        <a:p>
          <a:endParaRPr lang="en-US"/>
        </a:p>
      </dgm:t>
    </dgm:pt>
    <dgm:pt modelId="{8DB5D7D5-6A1C-4ABC-8850-759A9D876047}">
      <dgm:prSet/>
      <dgm:spPr/>
      <dgm:t>
        <a:bodyPr/>
        <a:lstStyle/>
        <a:p>
          <a:endParaRPr lang="en-US" dirty="0"/>
        </a:p>
      </dgm:t>
    </dgm:pt>
    <dgm:pt modelId="{D8874F40-D7B0-41DE-BB6F-A6014FEAB2D7}" type="parTrans" cxnId="{C5202EE1-10E9-4076-9D55-9E0CF8B152AF}">
      <dgm:prSet/>
      <dgm:spPr/>
      <dgm:t>
        <a:bodyPr/>
        <a:lstStyle/>
        <a:p>
          <a:endParaRPr lang="en-US"/>
        </a:p>
      </dgm:t>
    </dgm:pt>
    <dgm:pt modelId="{BD6E0A2E-99C8-4F5A-971A-CD211D1099FF}" type="sibTrans" cxnId="{C5202EE1-10E9-4076-9D55-9E0CF8B152AF}">
      <dgm:prSet/>
      <dgm:spPr/>
      <dgm:t>
        <a:bodyPr/>
        <a:lstStyle/>
        <a:p>
          <a:endParaRPr lang="en-US"/>
        </a:p>
      </dgm:t>
    </dgm:pt>
    <dgm:pt modelId="{96262926-A67D-4E4E-9515-5EBC67F0B634}">
      <dgm:prSet/>
      <dgm:spPr/>
      <dgm:t>
        <a:bodyPr/>
        <a:lstStyle/>
        <a:p>
          <a:r>
            <a:rPr lang="el-GR" dirty="0">
              <a:solidFill>
                <a:srgbClr val="FF0000"/>
              </a:solidFill>
            </a:rPr>
            <a:t>Ορισμός της δημόσιας διαβούλευσης</a:t>
          </a:r>
          <a:endParaRPr lang="en-US" dirty="0">
            <a:solidFill>
              <a:srgbClr val="FF0000"/>
            </a:solidFill>
          </a:endParaRPr>
        </a:p>
      </dgm:t>
    </dgm:pt>
    <dgm:pt modelId="{EC74E552-C501-4B0E-9400-E8B410F53D50}" type="parTrans" cxnId="{8C5B110A-FBC3-4CBF-BED2-413E87D4DAD5}">
      <dgm:prSet/>
      <dgm:spPr/>
      <dgm:t>
        <a:bodyPr/>
        <a:lstStyle/>
        <a:p>
          <a:endParaRPr lang="en-US"/>
        </a:p>
      </dgm:t>
    </dgm:pt>
    <dgm:pt modelId="{1DA7ACEB-F642-43C1-BCB5-F580B9B985B9}" type="sibTrans" cxnId="{8C5B110A-FBC3-4CBF-BED2-413E87D4DAD5}">
      <dgm:prSet/>
      <dgm:spPr/>
      <dgm:t>
        <a:bodyPr/>
        <a:lstStyle/>
        <a:p>
          <a:endParaRPr lang="en-US"/>
        </a:p>
      </dgm:t>
    </dgm:pt>
    <dgm:pt modelId="{C5146535-FD3D-4589-98A3-623B8DA4B8DB}">
      <dgm:prSet/>
      <dgm:spPr/>
      <dgm:t>
        <a:bodyPr/>
        <a:lstStyle/>
        <a:p>
          <a:endParaRPr lang="en-US" dirty="0"/>
        </a:p>
      </dgm:t>
    </dgm:pt>
    <dgm:pt modelId="{20848F78-EC70-4162-96CE-CC68006930F0}" type="parTrans" cxnId="{8EBF857E-7408-4941-91E4-293B0F59EEF7}">
      <dgm:prSet/>
      <dgm:spPr/>
      <dgm:t>
        <a:bodyPr/>
        <a:lstStyle/>
        <a:p>
          <a:endParaRPr lang="en-US"/>
        </a:p>
      </dgm:t>
    </dgm:pt>
    <dgm:pt modelId="{7A3CCAF8-AC3A-401E-AEDD-44BBC1AA9C31}" type="sibTrans" cxnId="{8EBF857E-7408-4941-91E4-293B0F59EEF7}">
      <dgm:prSet/>
      <dgm:spPr/>
      <dgm:t>
        <a:bodyPr/>
        <a:lstStyle/>
        <a:p>
          <a:endParaRPr lang="en-US"/>
        </a:p>
      </dgm:t>
    </dgm:pt>
    <dgm:pt modelId="{E80CA270-6C90-4E17-ACEA-46B56AD54DD1}">
      <dgm:prSet/>
      <dgm:spPr/>
      <dgm:t>
        <a:bodyPr/>
        <a:lstStyle/>
        <a:p>
          <a:r>
            <a:rPr lang="el-GR" dirty="0"/>
            <a:t>Ενίσχυση της διαφάνειας και εμπιστοσύνης στους θεσμούς</a:t>
          </a:r>
          <a:endParaRPr lang="en-US" dirty="0"/>
        </a:p>
      </dgm:t>
    </dgm:pt>
    <dgm:pt modelId="{7EEC8067-96EF-4BE0-8BE3-BA59ED78A31F}" type="parTrans" cxnId="{2DC28DF8-5C1B-4F53-A4C1-D5B63FB54BAF}">
      <dgm:prSet/>
      <dgm:spPr/>
      <dgm:t>
        <a:bodyPr/>
        <a:lstStyle/>
        <a:p>
          <a:endParaRPr lang="en-US"/>
        </a:p>
      </dgm:t>
    </dgm:pt>
    <dgm:pt modelId="{1AFE46E5-6B07-4894-8ECB-21BD7E7B8AF1}" type="sibTrans" cxnId="{2DC28DF8-5C1B-4F53-A4C1-D5B63FB54BAF}">
      <dgm:prSet/>
      <dgm:spPr/>
      <dgm:t>
        <a:bodyPr/>
        <a:lstStyle/>
        <a:p>
          <a:endParaRPr lang="en-US"/>
        </a:p>
      </dgm:t>
    </dgm:pt>
    <dgm:pt modelId="{09C152DA-7620-4852-8162-A77EC3609F3F}">
      <dgm:prSet/>
      <dgm:spPr/>
      <dgm:t>
        <a:bodyPr/>
        <a:lstStyle/>
        <a:p>
          <a:endParaRPr lang="en-US" dirty="0"/>
        </a:p>
      </dgm:t>
    </dgm:pt>
    <dgm:pt modelId="{9F6D14C0-6C82-4CBD-8D6D-B0E117B6F2ED}" type="parTrans" cxnId="{23ECAC8B-17A4-4883-AA0E-06D66B7E788A}">
      <dgm:prSet/>
      <dgm:spPr/>
      <dgm:t>
        <a:bodyPr/>
        <a:lstStyle/>
        <a:p>
          <a:endParaRPr lang="en-US"/>
        </a:p>
      </dgm:t>
    </dgm:pt>
    <dgm:pt modelId="{0AE8D36D-0F0F-4206-AE39-0A2D73987B68}" type="sibTrans" cxnId="{23ECAC8B-17A4-4883-AA0E-06D66B7E788A}">
      <dgm:prSet/>
      <dgm:spPr/>
      <dgm:t>
        <a:bodyPr/>
        <a:lstStyle/>
        <a:p>
          <a:endParaRPr lang="en-US"/>
        </a:p>
      </dgm:t>
    </dgm:pt>
    <dgm:pt modelId="{6C8937BE-93F8-4DED-8538-1C601DAEBA66}">
      <dgm:prSet/>
      <dgm:spPr/>
      <dgm:t>
        <a:bodyPr/>
        <a:lstStyle/>
        <a:p>
          <a:r>
            <a:rPr lang="el-GR" b="0" i="0" dirty="0"/>
            <a:t>Βελτίωση της ποιότητας της νομοθεσίας</a:t>
          </a:r>
          <a:endParaRPr lang="en-US" b="0" dirty="0"/>
        </a:p>
      </dgm:t>
    </dgm:pt>
    <dgm:pt modelId="{77D169C6-D77F-456D-B18B-D7BE016AD87A}" type="parTrans" cxnId="{FAA8D3DD-12E8-457D-9144-B037C5678347}">
      <dgm:prSet/>
      <dgm:spPr/>
      <dgm:t>
        <a:bodyPr/>
        <a:lstStyle/>
        <a:p>
          <a:endParaRPr lang="en-US"/>
        </a:p>
      </dgm:t>
    </dgm:pt>
    <dgm:pt modelId="{A97BE953-FA9D-4BA6-A92C-494DB1F3BA59}" type="sibTrans" cxnId="{FAA8D3DD-12E8-457D-9144-B037C5678347}">
      <dgm:prSet/>
      <dgm:spPr/>
      <dgm:t>
        <a:bodyPr/>
        <a:lstStyle/>
        <a:p>
          <a:endParaRPr lang="en-US"/>
        </a:p>
      </dgm:t>
    </dgm:pt>
    <dgm:pt modelId="{AB52B3CC-6563-466D-BFC3-9B6B5AFA0881}" type="pres">
      <dgm:prSet presAssocID="{6A70FD8F-0050-42E3-8B3A-6ED7CFB9852E}" presName="Name0" presStyleCnt="0">
        <dgm:presLayoutVars>
          <dgm:chMax/>
          <dgm:chPref/>
          <dgm:animLvl val="lvl"/>
        </dgm:presLayoutVars>
      </dgm:prSet>
      <dgm:spPr/>
    </dgm:pt>
    <dgm:pt modelId="{815EDF7B-AC93-4A61-87AA-CAA5D85C31A8}" type="pres">
      <dgm:prSet presAssocID="{8DB5D7D5-6A1C-4ABC-8850-759A9D876047}" presName="composite1" presStyleCnt="0"/>
      <dgm:spPr/>
    </dgm:pt>
    <dgm:pt modelId="{954381E7-0584-46DD-8108-E9BF4F2B5005}" type="pres">
      <dgm:prSet presAssocID="{8DB5D7D5-6A1C-4ABC-8850-759A9D876047}" presName="parent1" presStyleLbl="alignNode1" presStyleIdx="0" presStyleCnt="3">
        <dgm:presLayoutVars>
          <dgm:chMax val="1"/>
          <dgm:chPref val="1"/>
          <dgm:bulletEnabled val="1"/>
        </dgm:presLayoutVars>
      </dgm:prSet>
      <dgm:spPr/>
    </dgm:pt>
    <dgm:pt modelId="{5A1B764B-0DC5-47CD-BDEA-9E67799496EC}" type="pres">
      <dgm:prSet presAssocID="{8DB5D7D5-6A1C-4ABC-8850-759A9D876047}" presName="Childtext1" presStyleLbl="revTx" presStyleIdx="0" presStyleCnt="3">
        <dgm:presLayoutVars>
          <dgm:bulletEnabled val="1"/>
        </dgm:presLayoutVars>
      </dgm:prSet>
      <dgm:spPr/>
    </dgm:pt>
    <dgm:pt modelId="{122B38A3-0442-4747-820C-1F37877E2B0E}" type="pres">
      <dgm:prSet presAssocID="{8DB5D7D5-6A1C-4ABC-8850-759A9D876047}" presName="ConnectLine1" presStyleLbl="sibTrans1D1" presStyleIdx="0" presStyleCnt="3"/>
      <dgm:spPr>
        <a:noFill/>
        <a:ln w="12700" cap="rnd" cmpd="sng" algn="ctr">
          <a:solidFill>
            <a:schemeClr val="accent1">
              <a:shade val="90000"/>
              <a:hueOff val="93466"/>
              <a:satOff val="1924"/>
              <a:lumOff val="8231"/>
              <a:alphaOff val="0"/>
            </a:schemeClr>
          </a:solidFill>
          <a:prstDash val="dash"/>
        </a:ln>
        <a:effectLst/>
      </dgm:spPr>
    </dgm:pt>
    <dgm:pt modelId="{A73181F6-69BB-4A47-8277-4671A45AC8C8}" type="pres">
      <dgm:prSet presAssocID="{8DB5D7D5-6A1C-4ABC-8850-759A9D876047}" presName="ConnectLineEnd1" presStyleLbl="lnNode1" presStyleIdx="0" presStyleCnt="3"/>
      <dgm:spPr/>
    </dgm:pt>
    <dgm:pt modelId="{6E76EADA-5F61-4A59-B2F8-FA10112079FC}" type="pres">
      <dgm:prSet presAssocID="{8DB5D7D5-6A1C-4ABC-8850-759A9D876047}" presName="EmptyPane1" presStyleCnt="0"/>
      <dgm:spPr/>
    </dgm:pt>
    <dgm:pt modelId="{A8189248-0785-43F1-844C-4DE92841F254}" type="pres">
      <dgm:prSet presAssocID="{BD6E0A2E-99C8-4F5A-971A-CD211D1099FF}" presName="spaceBetweenRectangles1" presStyleCnt="0"/>
      <dgm:spPr/>
    </dgm:pt>
    <dgm:pt modelId="{218D9CD7-D48D-464C-9A1C-0F322EC540B3}" type="pres">
      <dgm:prSet presAssocID="{C5146535-FD3D-4589-98A3-623B8DA4B8DB}" presName="composite1" presStyleCnt="0"/>
      <dgm:spPr/>
    </dgm:pt>
    <dgm:pt modelId="{30804A27-188E-4A17-8FFE-97BCCA0597B8}" type="pres">
      <dgm:prSet presAssocID="{C5146535-FD3D-4589-98A3-623B8DA4B8DB}" presName="parent1" presStyleLbl="alignNode1" presStyleIdx="1" presStyleCnt="3">
        <dgm:presLayoutVars>
          <dgm:chMax val="1"/>
          <dgm:chPref val="1"/>
          <dgm:bulletEnabled val="1"/>
        </dgm:presLayoutVars>
      </dgm:prSet>
      <dgm:spPr/>
    </dgm:pt>
    <dgm:pt modelId="{DF65791B-462E-4589-B98D-F60587330CA8}" type="pres">
      <dgm:prSet presAssocID="{C5146535-FD3D-4589-98A3-623B8DA4B8DB}" presName="Childtext1" presStyleLbl="revTx" presStyleIdx="1" presStyleCnt="3">
        <dgm:presLayoutVars>
          <dgm:bulletEnabled val="1"/>
        </dgm:presLayoutVars>
      </dgm:prSet>
      <dgm:spPr/>
    </dgm:pt>
    <dgm:pt modelId="{DBA410EB-5F61-4F46-92D9-C5B0AA59EE15}" type="pres">
      <dgm:prSet presAssocID="{C5146535-FD3D-4589-98A3-623B8DA4B8DB}" presName="ConnectLine1" presStyleLbl="sibTrans1D1" presStyleIdx="1" presStyleCnt="3"/>
      <dgm:spPr>
        <a:noFill/>
        <a:ln w="12700" cap="rnd" cmpd="sng" algn="ctr">
          <a:solidFill>
            <a:schemeClr val="accent1">
              <a:shade val="90000"/>
              <a:hueOff val="140199"/>
              <a:satOff val="2886"/>
              <a:lumOff val="12346"/>
              <a:alphaOff val="0"/>
            </a:schemeClr>
          </a:solidFill>
          <a:prstDash val="dash"/>
        </a:ln>
        <a:effectLst/>
      </dgm:spPr>
    </dgm:pt>
    <dgm:pt modelId="{E1220EDB-B75C-43A5-B862-97E4C09130A7}" type="pres">
      <dgm:prSet presAssocID="{C5146535-FD3D-4589-98A3-623B8DA4B8DB}" presName="ConnectLineEnd1" presStyleLbl="lnNode1" presStyleIdx="1" presStyleCnt="3"/>
      <dgm:spPr/>
    </dgm:pt>
    <dgm:pt modelId="{D8849157-215F-4E70-9735-315E97B5AC5C}" type="pres">
      <dgm:prSet presAssocID="{C5146535-FD3D-4589-98A3-623B8DA4B8DB}" presName="EmptyPane1" presStyleCnt="0"/>
      <dgm:spPr/>
    </dgm:pt>
    <dgm:pt modelId="{7C467054-22FE-4C18-9934-29D7168DFF63}" type="pres">
      <dgm:prSet presAssocID="{7A3CCAF8-AC3A-401E-AEDD-44BBC1AA9C31}" presName="spaceBetweenRectangles1" presStyleCnt="0"/>
      <dgm:spPr/>
    </dgm:pt>
    <dgm:pt modelId="{3E3E944D-A6EC-4962-9AC1-C585A4F97BDA}" type="pres">
      <dgm:prSet presAssocID="{09C152DA-7620-4852-8162-A77EC3609F3F}" presName="composite1" presStyleCnt="0"/>
      <dgm:spPr/>
    </dgm:pt>
    <dgm:pt modelId="{566B79CB-1A41-4F5C-BF91-58D94BF93913}" type="pres">
      <dgm:prSet presAssocID="{09C152DA-7620-4852-8162-A77EC3609F3F}" presName="parent1" presStyleLbl="alignNode1" presStyleIdx="2" presStyleCnt="3">
        <dgm:presLayoutVars>
          <dgm:chMax val="1"/>
          <dgm:chPref val="1"/>
          <dgm:bulletEnabled val="1"/>
        </dgm:presLayoutVars>
      </dgm:prSet>
      <dgm:spPr/>
    </dgm:pt>
    <dgm:pt modelId="{B4723E2A-4FF1-452A-BD25-8EC364F15A6F}" type="pres">
      <dgm:prSet presAssocID="{09C152DA-7620-4852-8162-A77EC3609F3F}" presName="Childtext1" presStyleLbl="revTx" presStyleIdx="2" presStyleCnt="3">
        <dgm:presLayoutVars>
          <dgm:bulletEnabled val="1"/>
        </dgm:presLayoutVars>
      </dgm:prSet>
      <dgm:spPr/>
    </dgm:pt>
    <dgm:pt modelId="{440E9361-37D2-4157-AF38-7B49AD23708B}" type="pres">
      <dgm:prSet presAssocID="{09C152DA-7620-4852-8162-A77EC3609F3F}" presName="ConnectLine1" presStyleLbl="sibTrans1D1" presStyleIdx="2" presStyleCnt="3"/>
      <dgm:spPr>
        <a:noFill/>
        <a:ln w="12700" cap="rnd" cmpd="sng" algn="ctr">
          <a:solidFill>
            <a:schemeClr val="accent1">
              <a:shade val="90000"/>
              <a:hueOff val="186931"/>
              <a:satOff val="3848"/>
              <a:lumOff val="16461"/>
              <a:alphaOff val="0"/>
            </a:schemeClr>
          </a:solidFill>
          <a:prstDash val="dash"/>
        </a:ln>
        <a:effectLst/>
      </dgm:spPr>
    </dgm:pt>
    <dgm:pt modelId="{C45E7B63-1C71-483E-A3A8-705CE86D4D8E}" type="pres">
      <dgm:prSet presAssocID="{09C152DA-7620-4852-8162-A77EC3609F3F}" presName="ConnectLineEnd1" presStyleLbl="lnNode1" presStyleIdx="2" presStyleCnt="3"/>
      <dgm:spPr/>
    </dgm:pt>
    <dgm:pt modelId="{4174F691-D9D3-451C-9893-D177DC3AED58}" type="pres">
      <dgm:prSet presAssocID="{09C152DA-7620-4852-8162-A77EC3609F3F}" presName="EmptyPane1" presStyleCnt="0"/>
      <dgm:spPr/>
    </dgm:pt>
  </dgm:ptLst>
  <dgm:cxnLst>
    <dgm:cxn modelId="{5C25BB02-FA66-40A4-9DA6-9E1CAE3A8D4E}" type="presOf" srcId="{C5146535-FD3D-4589-98A3-623B8DA4B8DB}" destId="{30804A27-188E-4A17-8FFE-97BCCA0597B8}" srcOrd="0" destOrd="0" presId="urn:microsoft.com/office/officeart/2016/7/layout/RoundedRectangleTimeline"/>
    <dgm:cxn modelId="{8C5B110A-FBC3-4CBF-BED2-413E87D4DAD5}" srcId="{8DB5D7D5-6A1C-4ABC-8850-759A9D876047}" destId="{96262926-A67D-4E4E-9515-5EBC67F0B634}" srcOrd="0" destOrd="0" parTransId="{EC74E552-C501-4B0E-9400-E8B410F53D50}" sibTransId="{1DA7ACEB-F642-43C1-BCB5-F580B9B985B9}"/>
    <dgm:cxn modelId="{84C67813-55CE-4EBC-9032-03BD847DC17E}" type="presOf" srcId="{6A70FD8F-0050-42E3-8B3A-6ED7CFB9852E}" destId="{AB52B3CC-6563-466D-BFC3-9B6B5AFA0881}" srcOrd="0" destOrd="0" presId="urn:microsoft.com/office/officeart/2016/7/layout/RoundedRectangleTimeline"/>
    <dgm:cxn modelId="{22ECA226-C4EA-44F1-BCB5-77F78841DA6F}" type="presOf" srcId="{09C152DA-7620-4852-8162-A77EC3609F3F}" destId="{566B79CB-1A41-4F5C-BF91-58D94BF93913}" srcOrd="0" destOrd="0" presId="urn:microsoft.com/office/officeart/2016/7/layout/RoundedRectangleTimeline"/>
    <dgm:cxn modelId="{E2BBA750-A5E4-4F50-BE16-016934379F81}" type="presOf" srcId="{6C8937BE-93F8-4DED-8538-1C601DAEBA66}" destId="{B4723E2A-4FF1-452A-BD25-8EC364F15A6F}" srcOrd="0" destOrd="0" presId="urn:microsoft.com/office/officeart/2016/7/layout/RoundedRectangleTimeline"/>
    <dgm:cxn modelId="{F9B2D375-40BE-4E5D-AA88-61805FBFF819}" type="presOf" srcId="{8DB5D7D5-6A1C-4ABC-8850-759A9D876047}" destId="{954381E7-0584-46DD-8108-E9BF4F2B5005}" srcOrd="0" destOrd="0" presId="urn:microsoft.com/office/officeart/2016/7/layout/RoundedRectangleTimeline"/>
    <dgm:cxn modelId="{8EBF857E-7408-4941-91E4-293B0F59EEF7}" srcId="{6A70FD8F-0050-42E3-8B3A-6ED7CFB9852E}" destId="{C5146535-FD3D-4589-98A3-623B8DA4B8DB}" srcOrd="1" destOrd="0" parTransId="{20848F78-EC70-4162-96CE-CC68006930F0}" sibTransId="{7A3CCAF8-AC3A-401E-AEDD-44BBC1AA9C31}"/>
    <dgm:cxn modelId="{23ECAC8B-17A4-4883-AA0E-06D66B7E788A}" srcId="{6A70FD8F-0050-42E3-8B3A-6ED7CFB9852E}" destId="{09C152DA-7620-4852-8162-A77EC3609F3F}" srcOrd="2" destOrd="0" parTransId="{9F6D14C0-6C82-4CBD-8D6D-B0E117B6F2ED}" sibTransId="{0AE8D36D-0F0F-4206-AE39-0A2D73987B68}"/>
    <dgm:cxn modelId="{F9540599-A193-456C-A9A9-8962E3855B0B}" type="presOf" srcId="{96262926-A67D-4E4E-9515-5EBC67F0B634}" destId="{5A1B764B-0DC5-47CD-BDEA-9E67799496EC}" srcOrd="0" destOrd="0" presId="urn:microsoft.com/office/officeart/2016/7/layout/RoundedRectangleTimeline"/>
    <dgm:cxn modelId="{E13585A2-54F2-486A-B317-F4D6AF7E83B9}" type="presOf" srcId="{E80CA270-6C90-4E17-ACEA-46B56AD54DD1}" destId="{DF65791B-462E-4589-B98D-F60587330CA8}" srcOrd="0" destOrd="0" presId="urn:microsoft.com/office/officeart/2016/7/layout/RoundedRectangleTimeline"/>
    <dgm:cxn modelId="{FAA8D3DD-12E8-457D-9144-B037C5678347}" srcId="{09C152DA-7620-4852-8162-A77EC3609F3F}" destId="{6C8937BE-93F8-4DED-8538-1C601DAEBA66}" srcOrd="0" destOrd="0" parTransId="{77D169C6-D77F-456D-B18B-D7BE016AD87A}" sibTransId="{A97BE953-FA9D-4BA6-A92C-494DB1F3BA59}"/>
    <dgm:cxn modelId="{C5202EE1-10E9-4076-9D55-9E0CF8B152AF}" srcId="{6A70FD8F-0050-42E3-8B3A-6ED7CFB9852E}" destId="{8DB5D7D5-6A1C-4ABC-8850-759A9D876047}" srcOrd="0" destOrd="0" parTransId="{D8874F40-D7B0-41DE-BB6F-A6014FEAB2D7}" sibTransId="{BD6E0A2E-99C8-4F5A-971A-CD211D1099FF}"/>
    <dgm:cxn modelId="{2DC28DF8-5C1B-4F53-A4C1-D5B63FB54BAF}" srcId="{C5146535-FD3D-4589-98A3-623B8DA4B8DB}" destId="{E80CA270-6C90-4E17-ACEA-46B56AD54DD1}" srcOrd="0" destOrd="0" parTransId="{7EEC8067-96EF-4BE0-8BE3-BA59ED78A31F}" sibTransId="{1AFE46E5-6B07-4894-8ECB-21BD7E7B8AF1}"/>
    <dgm:cxn modelId="{76459B4A-BC95-4631-A3CC-1410E80D5DFD}" type="presParOf" srcId="{AB52B3CC-6563-466D-BFC3-9B6B5AFA0881}" destId="{815EDF7B-AC93-4A61-87AA-CAA5D85C31A8}" srcOrd="0" destOrd="0" presId="urn:microsoft.com/office/officeart/2016/7/layout/RoundedRectangleTimeline"/>
    <dgm:cxn modelId="{4238FA88-CE43-4680-BFB0-73DED5612698}" type="presParOf" srcId="{815EDF7B-AC93-4A61-87AA-CAA5D85C31A8}" destId="{954381E7-0584-46DD-8108-E9BF4F2B5005}" srcOrd="0" destOrd="0" presId="urn:microsoft.com/office/officeart/2016/7/layout/RoundedRectangleTimeline"/>
    <dgm:cxn modelId="{6497CE05-0893-4952-B18A-28D71D90B841}" type="presParOf" srcId="{815EDF7B-AC93-4A61-87AA-CAA5D85C31A8}" destId="{5A1B764B-0DC5-47CD-BDEA-9E67799496EC}" srcOrd="1" destOrd="0" presId="urn:microsoft.com/office/officeart/2016/7/layout/RoundedRectangleTimeline"/>
    <dgm:cxn modelId="{CB8BA570-C0D4-4400-BED8-C9BC961A6553}" type="presParOf" srcId="{815EDF7B-AC93-4A61-87AA-CAA5D85C31A8}" destId="{122B38A3-0442-4747-820C-1F37877E2B0E}" srcOrd="2" destOrd="0" presId="urn:microsoft.com/office/officeart/2016/7/layout/RoundedRectangleTimeline"/>
    <dgm:cxn modelId="{82FC1E36-99F3-4E1F-8BD1-229D77A82EB1}" type="presParOf" srcId="{815EDF7B-AC93-4A61-87AA-CAA5D85C31A8}" destId="{A73181F6-69BB-4A47-8277-4671A45AC8C8}" srcOrd="3" destOrd="0" presId="urn:microsoft.com/office/officeart/2016/7/layout/RoundedRectangleTimeline"/>
    <dgm:cxn modelId="{7EAD7967-836C-4AB6-AAA2-ED2EF3F29E78}" type="presParOf" srcId="{815EDF7B-AC93-4A61-87AA-CAA5D85C31A8}" destId="{6E76EADA-5F61-4A59-B2F8-FA10112079FC}" srcOrd="4" destOrd="0" presId="urn:microsoft.com/office/officeart/2016/7/layout/RoundedRectangleTimeline"/>
    <dgm:cxn modelId="{3783DE09-7B3D-423E-960C-ED9DB81E314E}" type="presParOf" srcId="{AB52B3CC-6563-466D-BFC3-9B6B5AFA0881}" destId="{A8189248-0785-43F1-844C-4DE92841F254}" srcOrd="1" destOrd="0" presId="urn:microsoft.com/office/officeart/2016/7/layout/RoundedRectangleTimeline"/>
    <dgm:cxn modelId="{38B07C9C-D21D-4E2B-A78B-C30877B2689A}" type="presParOf" srcId="{AB52B3CC-6563-466D-BFC3-9B6B5AFA0881}" destId="{218D9CD7-D48D-464C-9A1C-0F322EC540B3}" srcOrd="2" destOrd="0" presId="urn:microsoft.com/office/officeart/2016/7/layout/RoundedRectangleTimeline"/>
    <dgm:cxn modelId="{E6790483-7B9E-44FB-9EAE-A282A4B9AB73}" type="presParOf" srcId="{218D9CD7-D48D-464C-9A1C-0F322EC540B3}" destId="{30804A27-188E-4A17-8FFE-97BCCA0597B8}" srcOrd="0" destOrd="0" presId="urn:microsoft.com/office/officeart/2016/7/layout/RoundedRectangleTimeline"/>
    <dgm:cxn modelId="{B31BDB48-FB8E-47F4-8F76-B90009D28A96}" type="presParOf" srcId="{218D9CD7-D48D-464C-9A1C-0F322EC540B3}" destId="{DF65791B-462E-4589-B98D-F60587330CA8}" srcOrd="1" destOrd="0" presId="urn:microsoft.com/office/officeart/2016/7/layout/RoundedRectangleTimeline"/>
    <dgm:cxn modelId="{517AE913-68B2-41AC-BE20-5D4195845D6F}" type="presParOf" srcId="{218D9CD7-D48D-464C-9A1C-0F322EC540B3}" destId="{DBA410EB-5F61-4F46-92D9-C5B0AA59EE15}" srcOrd="2" destOrd="0" presId="urn:microsoft.com/office/officeart/2016/7/layout/RoundedRectangleTimeline"/>
    <dgm:cxn modelId="{0F089045-7542-47F1-8B17-68354869406A}" type="presParOf" srcId="{218D9CD7-D48D-464C-9A1C-0F322EC540B3}" destId="{E1220EDB-B75C-43A5-B862-97E4C09130A7}" srcOrd="3" destOrd="0" presId="urn:microsoft.com/office/officeart/2016/7/layout/RoundedRectangleTimeline"/>
    <dgm:cxn modelId="{79B44ECC-99D2-49DD-9DEE-58B1D2AE6C6C}" type="presParOf" srcId="{218D9CD7-D48D-464C-9A1C-0F322EC540B3}" destId="{D8849157-215F-4E70-9735-315E97B5AC5C}" srcOrd="4" destOrd="0" presId="urn:microsoft.com/office/officeart/2016/7/layout/RoundedRectangleTimeline"/>
    <dgm:cxn modelId="{6930EC12-FB60-44F8-973F-19AC06AA90BB}" type="presParOf" srcId="{AB52B3CC-6563-466D-BFC3-9B6B5AFA0881}" destId="{7C467054-22FE-4C18-9934-29D7168DFF63}" srcOrd="3" destOrd="0" presId="urn:microsoft.com/office/officeart/2016/7/layout/RoundedRectangleTimeline"/>
    <dgm:cxn modelId="{1F4A4777-E935-453F-A5B9-015C6946FC6A}" type="presParOf" srcId="{AB52B3CC-6563-466D-BFC3-9B6B5AFA0881}" destId="{3E3E944D-A6EC-4962-9AC1-C585A4F97BDA}" srcOrd="4" destOrd="0" presId="urn:microsoft.com/office/officeart/2016/7/layout/RoundedRectangleTimeline"/>
    <dgm:cxn modelId="{94AC8B5D-A9B9-4EF3-AD1C-6024606B5BF8}" type="presParOf" srcId="{3E3E944D-A6EC-4962-9AC1-C585A4F97BDA}" destId="{566B79CB-1A41-4F5C-BF91-58D94BF93913}" srcOrd="0" destOrd="0" presId="urn:microsoft.com/office/officeart/2016/7/layout/RoundedRectangleTimeline"/>
    <dgm:cxn modelId="{A151554E-10B3-429A-9E0D-D40262ED6857}" type="presParOf" srcId="{3E3E944D-A6EC-4962-9AC1-C585A4F97BDA}" destId="{B4723E2A-4FF1-452A-BD25-8EC364F15A6F}" srcOrd="1" destOrd="0" presId="urn:microsoft.com/office/officeart/2016/7/layout/RoundedRectangleTimeline"/>
    <dgm:cxn modelId="{329635D9-081F-4DC9-88AA-E074B7400415}" type="presParOf" srcId="{3E3E944D-A6EC-4962-9AC1-C585A4F97BDA}" destId="{440E9361-37D2-4157-AF38-7B49AD23708B}" srcOrd="2" destOrd="0" presId="urn:microsoft.com/office/officeart/2016/7/layout/RoundedRectangleTimeline"/>
    <dgm:cxn modelId="{0F0D3AEA-9F0C-400E-A955-6CD1F474B6A4}" type="presParOf" srcId="{3E3E944D-A6EC-4962-9AC1-C585A4F97BDA}" destId="{C45E7B63-1C71-483E-A3A8-705CE86D4D8E}" srcOrd="3" destOrd="0" presId="urn:microsoft.com/office/officeart/2016/7/layout/RoundedRectangleTimeline"/>
    <dgm:cxn modelId="{91F0BE33-39D4-4457-A5CC-3F1682DB166D}" type="presParOf" srcId="{3E3E944D-A6EC-4962-9AC1-C585A4F97BDA}" destId="{4174F691-D9D3-451C-9893-D177DC3AED58}"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AAD0313-B8E7-404B-B230-6B7F217AA745}"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CY"/>
        </a:p>
      </dgm:t>
    </dgm:pt>
    <dgm:pt modelId="{3EE6CA5D-E2DF-464C-A202-0331F2DA675F}">
      <dgm:prSet phldrT="[Text]"/>
      <dgm:spPr/>
      <dgm:t>
        <a:bodyPr/>
        <a:lstStyle/>
        <a:p>
          <a:r>
            <a:rPr lang="en-US" b="1" i="0" cap="none" dirty="0">
              <a:solidFill>
                <a:schemeClr val="bg1"/>
              </a:solidFill>
              <a:effectLst/>
              <a:latin typeface="Inter"/>
            </a:rPr>
            <a:t>E-consultation</a:t>
          </a:r>
          <a:endParaRPr lang="en-CY" dirty="0">
            <a:solidFill>
              <a:schemeClr val="bg1"/>
            </a:solidFill>
          </a:endParaRPr>
        </a:p>
      </dgm:t>
    </dgm:pt>
    <dgm:pt modelId="{FC69755D-4480-46A1-A952-08F7EE1B2F9F}" type="parTrans" cxnId="{7DB0767B-12D4-4AB6-802D-EE2F0AF3383E}">
      <dgm:prSet/>
      <dgm:spPr/>
      <dgm:t>
        <a:bodyPr/>
        <a:lstStyle/>
        <a:p>
          <a:endParaRPr lang="en-CY"/>
        </a:p>
      </dgm:t>
    </dgm:pt>
    <dgm:pt modelId="{01F55C84-50AD-4766-BECB-20D10426952D}" type="sibTrans" cxnId="{7DB0767B-12D4-4AB6-802D-EE2F0AF3383E}">
      <dgm:prSet/>
      <dgm:spPr/>
      <dgm:t>
        <a:bodyPr/>
        <a:lstStyle/>
        <a:p>
          <a:endParaRPr lang="en-CY"/>
        </a:p>
      </dgm:t>
    </dgm:pt>
    <dgm:pt modelId="{98AA0868-F389-4F27-833D-531F2EE0C9C3}">
      <dgm:prSet phldrT="[Text]"/>
      <dgm:spPr/>
      <dgm:t>
        <a:bodyPr/>
        <a:lstStyle/>
        <a:p>
          <a:r>
            <a:rPr lang="el-GR" b="1" i="0" dirty="0"/>
            <a:t>Ενίσχυση Διαφάνειας</a:t>
          </a:r>
          <a:endParaRPr lang="en-CY" dirty="0"/>
        </a:p>
      </dgm:t>
    </dgm:pt>
    <dgm:pt modelId="{D7749938-595B-45ED-B43A-64CBE94E54CF}" type="parTrans" cxnId="{1AF5FCC5-CEA4-49C6-99EF-C065C9424E1B}">
      <dgm:prSet/>
      <dgm:spPr/>
      <dgm:t>
        <a:bodyPr/>
        <a:lstStyle/>
        <a:p>
          <a:endParaRPr lang="en-CY"/>
        </a:p>
      </dgm:t>
    </dgm:pt>
    <dgm:pt modelId="{F3410293-7D98-419F-B436-CEED1022A0E1}" type="sibTrans" cxnId="{1AF5FCC5-CEA4-49C6-99EF-C065C9424E1B}">
      <dgm:prSet/>
      <dgm:spPr/>
      <dgm:t>
        <a:bodyPr/>
        <a:lstStyle/>
        <a:p>
          <a:endParaRPr lang="en-CY"/>
        </a:p>
      </dgm:t>
    </dgm:pt>
    <dgm:pt modelId="{238BABE3-EA9A-4621-A219-34AE900BC74B}">
      <dgm:prSet phldrT="[Text]"/>
      <dgm:spPr/>
      <dgm:t>
        <a:bodyPr/>
        <a:lstStyle/>
        <a:p>
          <a:r>
            <a:rPr lang="el-GR" b="1" i="0" dirty="0"/>
            <a:t>Κεντρικό Αποθετήριο Διαβουλεύσεων</a:t>
          </a:r>
          <a:endParaRPr lang="en-CY" dirty="0"/>
        </a:p>
      </dgm:t>
    </dgm:pt>
    <dgm:pt modelId="{F71B17E5-9614-4FD7-95E5-20478CD5BBAD}" type="parTrans" cxnId="{2F75C26C-F9F8-4F53-AEB9-826F693D13AE}">
      <dgm:prSet/>
      <dgm:spPr/>
      <dgm:t>
        <a:bodyPr/>
        <a:lstStyle/>
        <a:p>
          <a:endParaRPr lang="en-CY"/>
        </a:p>
      </dgm:t>
    </dgm:pt>
    <dgm:pt modelId="{F769D440-E07E-45C8-AEA0-AF2036589BF5}" type="sibTrans" cxnId="{2F75C26C-F9F8-4F53-AEB9-826F693D13AE}">
      <dgm:prSet/>
      <dgm:spPr/>
      <dgm:t>
        <a:bodyPr/>
        <a:lstStyle/>
        <a:p>
          <a:endParaRPr lang="en-CY"/>
        </a:p>
      </dgm:t>
    </dgm:pt>
    <dgm:pt modelId="{0D9AFDFC-AC43-4E51-AE29-A56887EF02A3}">
      <dgm:prSet phldrT="[Text]"/>
      <dgm:spPr/>
      <dgm:t>
        <a:bodyPr/>
        <a:lstStyle/>
        <a:p>
          <a:r>
            <a:rPr lang="el-GR" b="1" i="0" dirty="0"/>
            <a:t>Σύνδεση με Υπουργείο/ Τμήμα/ Υπηρεσία </a:t>
          </a:r>
          <a:endParaRPr lang="en-CY" dirty="0"/>
        </a:p>
      </dgm:t>
    </dgm:pt>
    <dgm:pt modelId="{610EA140-A1A2-43AE-A0E8-048CF39ACFD3}" type="parTrans" cxnId="{7C3ED45C-E057-4AAE-A4A6-9E510B6B7199}">
      <dgm:prSet/>
      <dgm:spPr/>
      <dgm:t>
        <a:bodyPr/>
        <a:lstStyle/>
        <a:p>
          <a:endParaRPr lang="en-CY"/>
        </a:p>
      </dgm:t>
    </dgm:pt>
    <dgm:pt modelId="{09E1AFD2-F98A-4FB2-9F24-FCED09ED390B}" type="sibTrans" cxnId="{7C3ED45C-E057-4AAE-A4A6-9E510B6B7199}">
      <dgm:prSet/>
      <dgm:spPr/>
      <dgm:t>
        <a:bodyPr/>
        <a:lstStyle/>
        <a:p>
          <a:endParaRPr lang="en-CY"/>
        </a:p>
      </dgm:t>
    </dgm:pt>
    <dgm:pt modelId="{A7CEB79F-ABBF-4A07-9016-7416375B3AD7}" type="pres">
      <dgm:prSet presAssocID="{AAAD0313-B8E7-404B-B230-6B7F217AA745}" presName="cycle" presStyleCnt="0">
        <dgm:presLayoutVars>
          <dgm:chMax val="1"/>
          <dgm:dir/>
          <dgm:animLvl val="ctr"/>
          <dgm:resizeHandles val="exact"/>
        </dgm:presLayoutVars>
      </dgm:prSet>
      <dgm:spPr/>
    </dgm:pt>
    <dgm:pt modelId="{B6E6D632-F1CA-4540-B681-20871343888E}" type="pres">
      <dgm:prSet presAssocID="{3EE6CA5D-E2DF-464C-A202-0331F2DA675F}" presName="centerShape" presStyleLbl="node0" presStyleIdx="0" presStyleCnt="1" custScaleX="146125" custLinFactNeighborX="4736" custLinFactNeighborY="-9043"/>
      <dgm:spPr/>
    </dgm:pt>
    <dgm:pt modelId="{0C1DFBD5-A73E-47FB-A968-75B6CC3B4C7B}" type="pres">
      <dgm:prSet presAssocID="{D7749938-595B-45ED-B43A-64CBE94E54CF}" presName="parTrans" presStyleLbl="bgSibTrans2D1" presStyleIdx="0" presStyleCnt="3" custAng="10817635" custScaleX="62545" custLinFactNeighborX="16835" custLinFactNeighborY="53479"/>
      <dgm:spPr/>
    </dgm:pt>
    <dgm:pt modelId="{0773DA65-38C5-4969-86A4-CA140664BD96}" type="pres">
      <dgm:prSet presAssocID="{98AA0868-F389-4F27-833D-531F2EE0C9C3}" presName="node" presStyleLbl="node1" presStyleIdx="0" presStyleCnt="3" custRadScaleRad="217930" custRadScaleInc="-18543">
        <dgm:presLayoutVars>
          <dgm:bulletEnabled val="1"/>
        </dgm:presLayoutVars>
      </dgm:prSet>
      <dgm:spPr/>
    </dgm:pt>
    <dgm:pt modelId="{D60B05D6-DDD2-481C-876B-C77201DC6A8C}" type="pres">
      <dgm:prSet presAssocID="{F71B17E5-9614-4FD7-95E5-20478CD5BBAD}" presName="parTrans" presStyleLbl="bgSibTrans2D1" presStyleIdx="1" presStyleCnt="3" custAng="10800000" custScaleX="28114" custLinFactNeighborY="78946"/>
      <dgm:spPr/>
    </dgm:pt>
    <dgm:pt modelId="{72823242-F78D-4838-9E75-FBD4CF353ACB}" type="pres">
      <dgm:prSet presAssocID="{238BABE3-EA9A-4621-A219-34AE900BC74B}" presName="node" presStyleLbl="node1" presStyleIdx="1" presStyleCnt="3" custScaleX="253157" custRadScaleRad="100392" custRadScaleInc="8437">
        <dgm:presLayoutVars>
          <dgm:bulletEnabled val="1"/>
        </dgm:presLayoutVars>
      </dgm:prSet>
      <dgm:spPr/>
    </dgm:pt>
    <dgm:pt modelId="{336238B6-0CE8-452B-BE9F-5B1A7F40F408}" type="pres">
      <dgm:prSet presAssocID="{610EA140-A1A2-43AE-A0E8-048CF39ACFD3}" presName="parTrans" presStyleLbl="bgSibTrans2D1" presStyleIdx="2" presStyleCnt="3" custScaleX="60680" custLinFactNeighborX="-12736" custLinFactNeighborY="78624"/>
      <dgm:spPr>
        <a:prstGeom prst="rightArrow">
          <a:avLst/>
        </a:prstGeom>
      </dgm:spPr>
    </dgm:pt>
    <dgm:pt modelId="{0350D6D0-54B9-4D1E-AACD-9253960B0AEC}" type="pres">
      <dgm:prSet presAssocID="{0D9AFDFC-AC43-4E51-AE29-A56887EF02A3}" presName="node" presStyleLbl="node1" presStyleIdx="2" presStyleCnt="3" custRadScaleRad="208515" custRadScaleInc="17643">
        <dgm:presLayoutVars>
          <dgm:bulletEnabled val="1"/>
        </dgm:presLayoutVars>
      </dgm:prSet>
      <dgm:spPr/>
    </dgm:pt>
  </dgm:ptLst>
  <dgm:cxnLst>
    <dgm:cxn modelId="{0915F31B-8530-42EF-8352-D9BDC6743E5B}" type="presOf" srcId="{238BABE3-EA9A-4621-A219-34AE900BC74B}" destId="{72823242-F78D-4838-9E75-FBD4CF353ACB}" srcOrd="0" destOrd="0" presId="urn:microsoft.com/office/officeart/2005/8/layout/radial4"/>
    <dgm:cxn modelId="{8B24EA38-2735-4B85-A619-643751D52AAF}" type="presOf" srcId="{0D9AFDFC-AC43-4E51-AE29-A56887EF02A3}" destId="{0350D6D0-54B9-4D1E-AACD-9253960B0AEC}" srcOrd="0" destOrd="0" presId="urn:microsoft.com/office/officeart/2005/8/layout/radial4"/>
    <dgm:cxn modelId="{7C3ED45C-E057-4AAE-A4A6-9E510B6B7199}" srcId="{3EE6CA5D-E2DF-464C-A202-0331F2DA675F}" destId="{0D9AFDFC-AC43-4E51-AE29-A56887EF02A3}" srcOrd="2" destOrd="0" parTransId="{610EA140-A1A2-43AE-A0E8-048CF39ACFD3}" sibTransId="{09E1AFD2-F98A-4FB2-9F24-FCED09ED390B}"/>
    <dgm:cxn modelId="{A35CC545-65E6-44E0-9C7A-2FF412FE6664}" type="presOf" srcId="{610EA140-A1A2-43AE-A0E8-048CF39ACFD3}" destId="{336238B6-0CE8-452B-BE9F-5B1A7F40F408}" srcOrd="0" destOrd="0" presId="urn:microsoft.com/office/officeart/2005/8/layout/radial4"/>
    <dgm:cxn modelId="{2F75C26C-F9F8-4F53-AEB9-826F693D13AE}" srcId="{3EE6CA5D-E2DF-464C-A202-0331F2DA675F}" destId="{238BABE3-EA9A-4621-A219-34AE900BC74B}" srcOrd="1" destOrd="0" parTransId="{F71B17E5-9614-4FD7-95E5-20478CD5BBAD}" sibTransId="{F769D440-E07E-45C8-AEA0-AF2036589BF5}"/>
    <dgm:cxn modelId="{7DB0767B-12D4-4AB6-802D-EE2F0AF3383E}" srcId="{AAAD0313-B8E7-404B-B230-6B7F217AA745}" destId="{3EE6CA5D-E2DF-464C-A202-0331F2DA675F}" srcOrd="0" destOrd="0" parTransId="{FC69755D-4480-46A1-A952-08F7EE1B2F9F}" sibTransId="{01F55C84-50AD-4766-BECB-20D10426952D}"/>
    <dgm:cxn modelId="{E2B2308E-CAE5-44B1-BE31-2EE5F775AC6F}" type="presOf" srcId="{D7749938-595B-45ED-B43A-64CBE94E54CF}" destId="{0C1DFBD5-A73E-47FB-A968-75B6CC3B4C7B}" srcOrd="0" destOrd="0" presId="urn:microsoft.com/office/officeart/2005/8/layout/radial4"/>
    <dgm:cxn modelId="{03D6289A-22C7-490B-8C33-E2368955BB94}" type="presOf" srcId="{3EE6CA5D-E2DF-464C-A202-0331F2DA675F}" destId="{B6E6D632-F1CA-4540-B681-20871343888E}" srcOrd="0" destOrd="0" presId="urn:microsoft.com/office/officeart/2005/8/layout/radial4"/>
    <dgm:cxn modelId="{7B45FFAB-2760-4B95-A10C-1A3DB8C9E427}" type="presOf" srcId="{F71B17E5-9614-4FD7-95E5-20478CD5BBAD}" destId="{D60B05D6-DDD2-481C-876B-C77201DC6A8C}" srcOrd="0" destOrd="0" presId="urn:microsoft.com/office/officeart/2005/8/layout/radial4"/>
    <dgm:cxn modelId="{265111B6-FAFF-41EF-9B7D-5EE5B2B69A09}" type="presOf" srcId="{98AA0868-F389-4F27-833D-531F2EE0C9C3}" destId="{0773DA65-38C5-4969-86A4-CA140664BD96}" srcOrd="0" destOrd="0" presId="urn:microsoft.com/office/officeart/2005/8/layout/radial4"/>
    <dgm:cxn modelId="{1BD53EC4-7547-49D8-8E16-05B5602FE913}" type="presOf" srcId="{AAAD0313-B8E7-404B-B230-6B7F217AA745}" destId="{A7CEB79F-ABBF-4A07-9016-7416375B3AD7}" srcOrd="0" destOrd="0" presId="urn:microsoft.com/office/officeart/2005/8/layout/radial4"/>
    <dgm:cxn modelId="{1AF5FCC5-CEA4-49C6-99EF-C065C9424E1B}" srcId="{3EE6CA5D-E2DF-464C-A202-0331F2DA675F}" destId="{98AA0868-F389-4F27-833D-531F2EE0C9C3}" srcOrd="0" destOrd="0" parTransId="{D7749938-595B-45ED-B43A-64CBE94E54CF}" sibTransId="{F3410293-7D98-419F-B436-CEED1022A0E1}"/>
    <dgm:cxn modelId="{983085EF-1549-46B3-AC81-1CF3F1070A80}" type="presParOf" srcId="{A7CEB79F-ABBF-4A07-9016-7416375B3AD7}" destId="{B6E6D632-F1CA-4540-B681-20871343888E}" srcOrd="0" destOrd="0" presId="urn:microsoft.com/office/officeart/2005/8/layout/radial4"/>
    <dgm:cxn modelId="{2AE0F839-E947-4A90-8BAD-EC3F74CE8C55}" type="presParOf" srcId="{A7CEB79F-ABBF-4A07-9016-7416375B3AD7}" destId="{0C1DFBD5-A73E-47FB-A968-75B6CC3B4C7B}" srcOrd="1" destOrd="0" presId="urn:microsoft.com/office/officeart/2005/8/layout/radial4"/>
    <dgm:cxn modelId="{313F6891-6D94-4D8D-A40B-2632424D881B}" type="presParOf" srcId="{A7CEB79F-ABBF-4A07-9016-7416375B3AD7}" destId="{0773DA65-38C5-4969-86A4-CA140664BD96}" srcOrd="2" destOrd="0" presId="urn:microsoft.com/office/officeart/2005/8/layout/radial4"/>
    <dgm:cxn modelId="{0C606235-538D-40C9-8BA4-3BAFE4682D01}" type="presParOf" srcId="{A7CEB79F-ABBF-4A07-9016-7416375B3AD7}" destId="{D60B05D6-DDD2-481C-876B-C77201DC6A8C}" srcOrd="3" destOrd="0" presId="urn:microsoft.com/office/officeart/2005/8/layout/radial4"/>
    <dgm:cxn modelId="{61B8B2DC-CDB7-45DD-88D0-ADE11FEB4715}" type="presParOf" srcId="{A7CEB79F-ABBF-4A07-9016-7416375B3AD7}" destId="{72823242-F78D-4838-9E75-FBD4CF353ACB}" srcOrd="4" destOrd="0" presId="urn:microsoft.com/office/officeart/2005/8/layout/radial4"/>
    <dgm:cxn modelId="{8045CD4D-88A1-4080-BD76-DF6C47FBA0AD}" type="presParOf" srcId="{A7CEB79F-ABBF-4A07-9016-7416375B3AD7}" destId="{336238B6-0CE8-452B-BE9F-5B1A7F40F408}" srcOrd="5" destOrd="0" presId="urn:microsoft.com/office/officeart/2005/8/layout/radial4"/>
    <dgm:cxn modelId="{A8488C04-6B51-41C6-B7E3-D344A9AF5455}" type="presParOf" srcId="{A7CEB79F-ABBF-4A07-9016-7416375B3AD7}" destId="{0350D6D0-54B9-4D1E-AACD-9253960B0AEC}"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FD45DF-C5E6-4317-BF59-2A9300098DF6}">
      <dsp:nvSpPr>
        <dsp:cNvPr id="0" name=""/>
        <dsp:cNvSpPr/>
      </dsp:nvSpPr>
      <dsp:spPr>
        <a:xfrm>
          <a:off x="4319" y="873342"/>
          <a:ext cx="11157476" cy="1054486"/>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1869" tIns="76200" rIns="76200" bIns="76200" numCol="1" spcCol="1270" anchor="ctr" anchorCtr="0">
          <a:noAutofit/>
        </a:bodyPr>
        <a:lstStyle/>
        <a:p>
          <a:pPr marL="0" lvl="0" indent="0" algn="l" defTabSz="889000">
            <a:lnSpc>
              <a:spcPct val="90000"/>
            </a:lnSpc>
            <a:spcBef>
              <a:spcPct val="0"/>
            </a:spcBef>
            <a:spcAft>
              <a:spcPct val="35000"/>
            </a:spcAft>
            <a:buNone/>
          </a:pPr>
          <a:r>
            <a:rPr lang="el-GR" sz="2000" b="1" i="0" kern="1200" dirty="0">
              <a:solidFill>
                <a:srgbClr val="FF0000"/>
              </a:solidFill>
            </a:rPr>
            <a:t>Απόφαση Υπουργικού Συμβουλίου 4/1/2024</a:t>
          </a:r>
          <a:endParaRPr lang="en-US" sz="2000" b="1" i="0" kern="1200" dirty="0">
            <a:solidFill>
              <a:srgbClr val="FF0000"/>
            </a:solidFill>
          </a:endParaRPr>
        </a:p>
        <a:p>
          <a:pPr marL="0" lvl="0" indent="0" algn="l" defTabSz="889000">
            <a:lnSpc>
              <a:spcPct val="90000"/>
            </a:lnSpc>
            <a:spcBef>
              <a:spcPct val="0"/>
            </a:spcBef>
            <a:spcAft>
              <a:spcPct val="35000"/>
            </a:spcAft>
            <a:buNone/>
          </a:pPr>
          <a:r>
            <a:rPr lang="el-GR" sz="2000" b="0" i="0" kern="1200" dirty="0"/>
            <a:t>Η νομοθεσία επιβάλλει τη διεξαγωγή δημόσιων διαβουλεύσεων ως απαραίτητο στάδιο </a:t>
          </a:r>
          <a:endParaRPr lang="en-CY" sz="2000" kern="1200" dirty="0"/>
        </a:p>
      </dsp:txBody>
      <dsp:txXfrm>
        <a:off x="4319" y="873342"/>
        <a:ext cx="11157476" cy="1054486"/>
      </dsp:txXfrm>
    </dsp:sp>
    <dsp:sp modelId="{4243D143-D504-41BC-9974-932AE1DEA951}">
      <dsp:nvSpPr>
        <dsp:cNvPr id="0" name=""/>
        <dsp:cNvSpPr/>
      </dsp:nvSpPr>
      <dsp:spPr>
        <a:xfrm>
          <a:off x="498262" y="769287"/>
          <a:ext cx="1245321" cy="12676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8000" r="-18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68A3B2-40AA-453B-94ED-E9BCC0864E70}">
      <dsp:nvSpPr>
        <dsp:cNvPr id="0" name=""/>
        <dsp:cNvSpPr/>
      </dsp:nvSpPr>
      <dsp:spPr>
        <a:xfrm>
          <a:off x="179640" y="2750716"/>
          <a:ext cx="10982155" cy="871975"/>
        </a:xfrm>
        <a:prstGeom prst="rect">
          <a:avLst/>
        </a:prstGeom>
        <a:solidFill>
          <a:schemeClr val="lt1">
            <a:alpha val="40000"/>
            <a:hueOff val="0"/>
            <a:satOff val="0"/>
            <a:lumOff val="0"/>
            <a:alphaOff val="0"/>
          </a:schemeClr>
        </a:solidFill>
        <a:ln w="12700"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791869" tIns="68580" rIns="68580" bIns="68580"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l-GR" sz="1800" b="0" i="0" kern="1200" dirty="0"/>
            <a:t>Η συγκεκριμένη απόφαση ορίζει συγκεκριμένες οδηγίες και πρότυπα για τη διεξαγωγή αποτελεσματικών δημόσιων διαβουλεύσεων - </a:t>
          </a:r>
          <a:r>
            <a:rPr lang="el-GR" sz="1800" b="0" i="0" kern="1200" dirty="0">
              <a:solidFill>
                <a:srgbClr val="FF0000"/>
              </a:solidFill>
            </a:rPr>
            <a:t>Οδηγός Δημόσιας Διαβούλευσης 2023</a:t>
          </a:r>
          <a:endParaRPr lang="en-CY" sz="1800" kern="1200" dirty="0">
            <a:solidFill>
              <a:srgbClr val="FF0000"/>
            </a:solidFill>
          </a:endParaRPr>
        </a:p>
      </dsp:txBody>
      <dsp:txXfrm>
        <a:off x="179640" y="2750716"/>
        <a:ext cx="10982155" cy="871975"/>
      </dsp:txXfrm>
    </dsp:sp>
    <dsp:sp modelId="{6663C389-73EA-4139-AAFA-09B67B6E3A57}">
      <dsp:nvSpPr>
        <dsp:cNvPr id="0" name=""/>
        <dsp:cNvSpPr/>
      </dsp:nvSpPr>
      <dsp:spPr>
        <a:xfrm>
          <a:off x="548761" y="2791464"/>
          <a:ext cx="1080730" cy="776186"/>
        </a:xfrm>
        <a:prstGeom prst="rect">
          <a:avLst/>
        </a:prstGeom>
        <a:blipFill>
          <a:blip xmlns:r="http://schemas.openxmlformats.org/officeDocument/2006/relationships" r:embed="rId3"/>
          <a:srcRect/>
          <a:stretch>
            <a:fillRect t="-1000" b="-1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4381E7-0584-46DD-8108-E9BF4F2B5005}">
      <dsp:nvSpPr>
        <dsp:cNvPr id="0" name=""/>
        <dsp:cNvSpPr/>
      </dsp:nvSpPr>
      <dsp:spPr>
        <a:xfrm rot="16200000">
          <a:off x="1761924" y="769638"/>
          <a:ext cx="388143" cy="2342159"/>
        </a:xfrm>
        <a:prstGeom prst="round2SameRect">
          <a:avLst/>
        </a:prstGeom>
        <a:solidFill>
          <a:schemeClr val="accent1">
            <a:shade val="80000"/>
            <a:hueOff val="0"/>
            <a:satOff val="0"/>
            <a:lumOff val="0"/>
            <a:alphaOff val="0"/>
          </a:schemeClr>
        </a:solid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1">
          <a:noAutofit/>
        </a:bodyPr>
        <a:lstStyle/>
        <a:p>
          <a:pPr marL="0" lvl="0" indent="0" algn="ctr" defTabSz="533400">
            <a:lnSpc>
              <a:spcPct val="90000"/>
            </a:lnSpc>
            <a:spcBef>
              <a:spcPct val="0"/>
            </a:spcBef>
            <a:spcAft>
              <a:spcPct val="35000"/>
            </a:spcAft>
            <a:buNone/>
          </a:pPr>
          <a:endParaRPr lang="en-US" sz="1200" kern="1200" dirty="0"/>
        </a:p>
      </dsp:txBody>
      <dsp:txXfrm rot="5400000">
        <a:off x="803864" y="1765594"/>
        <a:ext cx="2323211" cy="350247"/>
      </dsp:txXfrm>
    </dsp:sp>
    <dsp:sp modelId="{5A1B764B-0DC5-47CD-BDEA-9E67799496EC}">
      <dsp:nvSpPr>
        <dsp:cNvPr id="0" name=""/>
        <dsp:cNvSpPr/>
      </dsp:nvSpPr>
      <dsp:spPr>
        <a:xfrm>
          <a:off x="4197" y="0"/>
          <a:ext cx="3903598" cy="13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el-GR" sz="1800" kern="1200" dirty="0">
              <a:solidFill>
                <a:srgbClr val="FF0000"/>
              </a:solidFill>
            </a:rPr>
            <a:t>Ορισμός της δημόσιας διαβούλευσης</a:t>
          </a:r>
          <a:endParaRPr lang="en-US" sz="1800" kern="1200" dirty="0">
            <a:solidFill>
              <a:srgbClr val="FF0000"/>
            </a:solidFill>
          </a:endParaRPr>
        </a:p>
      </dsp:txBody>
      <dsp:txXfrm>
        <a:off x="4197" y="0"/>
        <a:ext cx="3903598" cy="1358502"/>
      </dsp:txXfrm>
    </dsp:sp>
    <dsp:sp modelId="{122B38A3-0442-4747-820C-1F37877E2B0E}">
      <dsp:nvSpPr>
        <dsp:cNvPr id="0" name=""/>
        <dsp:cNvSpPr/>
      </dsp:nvSpPr>
      <dsp:spPr>
        <a:xfrm>
          <a:off x="1955996" y="1436131"/>
          <a:ext cx="0" cy="310514"/>
        </a:xfrm>
        <a:prstGeom prst="line">
          <a:avLst/>
        </a:prstGeom>
        <a:noFill/>
        <a:ln w="12700" cap="rnd" cmpd="sng" algn="ctr">
          <a:solidFill>
            <a:schemeClr val="accent1">
              <a:shade val="90000"/>
              <a:hueOff val="93466"/>
              <a:satOff val="1924"/>
              <a:lumOff val="8231"/>
              <a:alphaOff val="0"/>
            </a:schemeClr>
          </a:solidFill>
          <a:prstDash val="dash"/>
        </a:ln>
        <a:effectLst/>
      </dsp:spPr>
      <dsp:style>
        <a:lnRef idx="1">
          <a:scrgbClr r="0" g="0" b="0"/>
        </a:lnRef>
        <a:fillRef idx="0">
          <a:scrgbClr r="0" g="0" b="0"/>
        </a:fillRef>
        <a:effectRef idx="0">
          <a:scrgbClr r="0" g="0" b="0"/>
        </a:effectRef>
        <a:fontRef idx="minor"/>
      </dsp:style>
    </dsp:sp>
    <dsp:sp modelId="{A73181F6-69BB-4A47-8277-4671A45AC8C8}">
      <dsp:nvSpPr>
        <dsp:cNvPr id="0" name=""/>
        <dsp:cNvSpPr/>
      </dsp:nvSpPr>
      <dsp:spPr>
        <a:xfrm>
          <a:off x="1917182" y="1358502"/>
          <a:ext cx="77628" cy="77628"/>
        </a:xfrm>
        <a:prstGeom prst="ellipse">
          <a:avLst/>
        </a:prstGeom>
        <a:solidFill>
          <a:schemeClr val="accent1">
            <a:shade val="8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04A27-188E-4A17-8FFE-97BCCA0597B8}">
      <dsp:nvSpPr>
        <dsp:cNvPr id="0" name=""/>
        <dsp:cNvSpPr/>
      </dsp:nvSpPr>
      <dsp:spPr>
        <a:xfrm>
          <a:off x="3127076" y="1746646"/>
          <a:ext cx="2342159" cy="388143"/>
        </a:xfrm>
        <a:prstGeom prst="rect">
          <a:avLst/>
        </a:prstGeom>
        <a:solidFill>
          <a:schemeClr val="accent1">
            <a:shade val="80000"/>
            <a:hueOff val="173154"/>
            <a:satOff val="-9395"/>
            <a:lumOff val="14677"/>
            <a:alphaOff val="0"/>
          </a:schemeClr>
        </a:solidFill>
        <a:ln w="19050" cap="rnd" cmpd="sng" algn="ctr">
          <a:solidFill>
            <a:schemeClr val="accent1">
              <a:shade val="80000"/>
              <a:hueOff val="173154"/>
              <a:satOff val="-9395"/>
              <a:lumOff val="1467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1">
          <a:noAutofit/>
        </a:bodyPr>
        <a:lstStyle/>
        <a:p>
          <a:pPr marL="0" lvl="0" indent="0" algn="ctr" defTabSz="577850">
            <a:lnSpc>
              <a:spcPct val="90000"/>
            </a:lnSpc>
            <a:spcBef>
              <a:spcPct val="0"/>
            </a:spcBef>
            <a:spcAft>
              <a:spcPct val="35000"/>
            </a:spcAft>
            <a:buNone/>
          </a:pPr>
          <a:endParaRPr lang="en-US" sz="1300" kern="1200" dirty="0"/>
        </a:p>
      </dsp:txBody>
      <dsp:txXfrm>
        <a:off x="3127076" y="1746646"/>
        <a:ext cx="2342159" cy="388143"/>
      </dsp:txXfrm>
    </dsp:sp>
    <dsp:sp modelId="{DF65791B-462E-4589-B98D-F60587330CA8}">
      <dsp:nvSpPr>
        <dsp:cNvPr id="0" name=""/>
        <dsp:cNvSpPr/>
      </dsp:nvSpPr>
      <dsp:spPr>
        <a:xfrm>
          <a:off x="2346356" y="2522934"/>
          <a:ext cx="3903598" cy="13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None/>
          </a:pPr>
          <a:r>
            <a:rPr lang="el-GR" sz="1800" kern="1200" dirty="0"/>
            <a:t>Ενίσχυση της διαφάνειας και εμπιστοσύνης στους θεσμούς</a:t>
          </a:r>
          <a:endParaRPr lang="en-US" sz="1800" kern="1200" dirty="0"/>
        </a:p>
      </dsp:txBody>
      <dsp:txXfrm>
        <a:off x="2346356" y="2522934"/>
        <a:ext cx="3903598" cy="1358502"/>
      </dsp:txXfrm>
    </dsp:sp>
    <dsp:sp modelId="{DBA410EB-5F61-4F46-92D9-C5B0AA59EE15}">
      <dsp:nvSpPr>
        <dsp:cNvPr id="0" name=""/>
        <dsp:cNvSpPr/>
      </dsp:nvSpPr>
      <dsp:spPr>
        <a:xfrm>
          <a:off x="4298156" y="2134790"/>
          <a:ext cx="0" cy="310514"/>
        </a:xfrm>
        <a:prstGeom prst="line">
          <a:avLst/>
        </a:prstGeom>
        <a:noFill/>
        <a:ln w="12700" cap="rnd" cmpd="sng" algn="ctr">
          <a:solidFill>
            <a:schemeClr val="accent1">
              <a:shade val="90000"/>
              <a:hueOff val="140199"/>
              <a:satOff val="2886"/>
              <a:lumOff val="12346"/>
              <a:alphaOff val="0"/>
            </a:schemeClr>
          </a:solidFill>
          <a:prstDash val="dash"/>
        </a:ln>
        <a:effectLst/>
      </dsp:spPr>
      <dsp:style>
        <a:lnRef idx="1">
          <a:scrgbClr r="0" g="0" b="0"/>
        </a:lnRef>
        <a:fillRef idx="0">
          <a:scrgbClr r="0" g="0" b="0"/>
        </a:fillRef>
        <a:effectRef idx="0">
          <a:scrgbClr r="0" g="0" b="0"/>
        </a:effectRef>
        <a:fontRef idx="minor"/>
      </dsp:style>
    </dsp:sp>
    <dsp:sp modelId="{E1220EDB-B75C-43A5-B862-97E4C09130A7}">
      <dsp:nvSpPr>
        <dsp:cNvPr id="0" name=""/>
        <dsp:cNvSpPr/>
      </dsp:nvSpPr>
      <dsp:spPr>
        <a:xfrm>
          <a:off x="4259341" y="2445305"/>
          <a:ext cx="77628" cy="77628"/>
        </a:xfrm>
        <a:prstGeom prst="ellipse">
          <a:avLst/>
        </a:prstGeom>
        <a:solidFill>
          <a:schemeClr val="accent1">
            <a:shade val="80000"/>
            <a:hueOff val="173154"/>
            <a:satOff val="-9395"/>
            <a:lumOff val="1467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66B79CB-1A41-4F5C-BF91-58D94BF93913}">
      <dsp:nvSpPr>
        <dsp:cNvPr id="0" name=""/>
        <dsp:cNvSpPr/>
      </dsp:nvSpPr>
      <dsp:spPr>
        <a:xfrm rot="5400000">
          <a:off x="6446243" y="769638"/>
          <a:ext cx="388143" cy="2342159"/>
        </a:xfrm>
        <a:prstGeom prst="round2SameRect">
          <a:avLst/>
        </a:prstGeom>
        <a:solidFill>
          <a:schemeClr val="accent1">
            <a:shade val="80000"/>
            <a:hueOff val="346308"/>
            <a:satOff val="-18790"/>
            <a:lumOff val="29354"/>
            <a:alphaOff val="0"/>
          </a:schemeClr>
        </a:solidFill>
        <a:ln w="19050" cap="rnd" cmpd="sng" algn="ctr">
          <a:solidFill>
            <a:schemeClr val="accent1">
              <a:shade val="80000"/>
              <a:hueOff val="346308"/>
              <a:satOff val="-18790"/>
              <a:lumOff val="2935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1">
          <a:noAutofit/>
        </a:bodyPr>
        <a:lstStyle/>
        <a:p>
          <a:pPr marL="0" lvl="0" indent="0" algn="ctr" defTabSz="533400">
            <a:lnSpc>
              <a:spcPct val="90000"/>
            </a:lnSpc>
            <a:spcBef>
              <a:spcPct val="0"/>
            </a:spcBef>
            <a:spcAft>
              <a:spcPct val="35000"/>
            </a:spcAft>
            <a:buNone/>
          </a:pPr>
          <a:endParaRPr lang="en-US" sz="1200" kern="1200" dirty="0"/>
        </a:p>
      </dsp:txBody>
      <dsp:txXfrm rot="-5400000">
        <a:off x="5469235" y="1765594"/>
        <a:ext cx="2323211" cy="350247"/>
      </dsp:txXfrm>
    </dsp:sp>
    <dsp:sp modelId="{B4723E2A-4FF1-452A-BD25-8EC364F15A6F}">
      <dsp:nvSpPr>
        <dsp:cNvPr id="0" name=""/>
        <dsp:cNvSpPr/>
      </dsp:nvSpPr>
      <dsp:spPr>
        <a:xfrm>
          <a:off x="4688515" y="0"/>
          <a:ext cx="3903598" cy="13585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None/>
          </a:pPr>
          <a:r>
            <a:rPr lang="el-GR" sz="1800" b="0" i="0" kern="1200" dirty="0"/>
            <a:t>Βελτίωση της ποιότητας της νομοθεσίας</a:t>
          </a:r>
          <a:endParaRPr lang="en-US" sz="1800" b="0" kern="1200" dirty="0"/>
        </a:p>
      </dsp:txBody>
      <dsp:txXfrm>
        <a:off x="4688515" y="0"/>
        <a:ext cx="3903598" cy="1358502"/>
      </dsp:txXfrm>
    </dsp:sp>
    <dsp:sp modelId="{440E9361-37D2-4157-AF38-7B49AD23708B}">
      <dsp:nvSpPr>
        <dsp:cNvPr id="0" name=""/>
        <dsp:cNvSpPr/>
      </dsp:nvSpPr>
      <dsp:spPr>
        <a:xfrm>
          <a:off x="6640315" y="1436131"/>
          <a:ext cx="0" cy="310514"/>
        </a:xfrm>
        <a:prstGeom prst="line">
          <a:avLst/>
        </a:prstGeom>
        <a:noFill/>
        <a:ln w="12700" cap="rnd" cmpd="sng" algn="ctr">
          <a:solidFill>
            <a:schemeClr val="accent1">
              <a:shade val="90000"/>
              <a:hueOff val="186931"/>
              <a:satOff val="3848"/>
              <a:lumOff val="16461"/>
              <a:alphaOff val="0"/>
            </a:schemeClr>
          </a:solidFill>
          <a:prstDash val="dash"/>
        </a:ln>
        <a:effectLst/>
      </dsp:spPr>
      <dsp:style>
        <a:lnRef idx="1">
          <a:scrgbClr r="0" g="0" b="0"/>
        </a:lnRef>
        <a:fillRef idx="0">
          <a:scrgbClr r="0" g="0" b="0"/>
        </a:fillRef>
        <a:effectRef idx="0">
          <a:scrgbClr r="0" g="0" b="0"/>
        </a:effectRef>
        <a:fontRef idx="minor"/>
      </dsp:style>
    </dsp:sp>
    <dsp:sp modelId="{C45E7B63-1C71-483E-A3A8-705CE86D4D8E}">
      <dsp:nvSpPr>
        <dsp:cNvPr id="0" name=""/>
        <dsp:cNvSpPr/>
      </dsp:nvSpPr>
      <dsp:spPr>
        <a:xfrm>
          <a:off x="6601500" y="1358502"/>
          <a:ext cx="77628" cy="77628"/>
        </a:xfrm>
        <a:prstGeom prst="ellipse">
          <a:avLst/>
        </a:prstGeom>
        <a:solidFill>
          <a:schemeClr val="accent1">
            <a:shade val="80000"/>
            <a:hueOff val="346308"/>
            <a:satOff val="-18790"/>
            <a:lumOff val="2935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E6D632-F1CA-4540-B681-20871343888E}">
      <dsp:nvSpPr>
        <dsp:cNvPr id="0" name=""/>
        <dsp:cNvSpPr/>
      </dsp:nvSpPr>
      <dsp:spPr>
        <a:xfrm>
          <a:off x="4509652" y="1582146"/>
          <a:ext cx="2422349" cy="1657723"/>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b="1" i="0" kern="1200" cap="none" dirty="0">
              <a:solidFill>
                <a:schemeClr val="bg1"/>
              </a:solidFill>
              <a:effectLst/>
              <a:latin typeface="Inter"/>
            </a:rPr>
            <a:t>E-consultation</a:t>
          </a:r>
          <a:endParaRPr lang="en-CY" sz="2500" kern="1200" dirty="0">
            <a:solidFill>
              <a:schemeClr val="bg1"/>
            </a:solidFill>
          </a:endParaRPr>
        </a:p>
      </dsp:txBody>
      <dsp:txXfrm>
        <a:off x="4864397" y="1824914"/>
        <a:ext cx="1712859" cy="1172187"/>
      </dsp:txXfrm>
    </dsp:sp>
    <dsp:sp modelId="{0C1DFBD5-A73E-47FB-A968-75B6CC3B4C7B}">
      <dsp:nvSpPr>
        <dsp:cNvPr id="0" name=""/>
        <dsp:cNvSpPr/>
      </dsp:nvSpPr>
      <dsp:spPr>
        <a:xfrm rot="1131607">
          <a:off x="2317444" y="1451070"/>
          <a:ext cx="2150785" cy="47245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773DA65-38C5-4969-86A4-CA140664BD96}">
      <dsp:nvSpPr>
        <dsp:cNvPr id="0" name=""/>
        <dsp:cNvSpPr/>
      </dsp:nvSpPr>
      <dsp:spPr>
        <a:xfrm>
          <a:off x="396592" y="257244"/>
          <a:ext cx="1574837" cy="125987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l-GR" sz="2000" b="1" i="0" kern="1200" dirty="0"/>
            <a:t>Ενίσχυση Διαφάνειας</a:t>
          </a:r>
          <a:endParaRPr lang="en-CY" sz="2000" kern="1200" dirty="0"/>
        </a:p>
      </dsp:txBody>
      <dsp:txXfrm>
        <a:off x="433492" y="294144"/>
        <a:ext cx="1501037" cy="1186070"/>
      </dsp:txXfrm>
    </dsp:sp>
    <dsp:sp modelId="{D60B05D6-DDD2-481C-876B-C77201DC6A8C}">
      <dsp:nvSpPr>
        <dsp:cNvPr id="0" name=""/>
        <dsp:cNvSpPr/>
      </dsp:nvSpPr>
      <dsp:spPr>
        <a:xfrm rot="5374245">
          <a:off x="5584475" y="1217064"/>
          <a:ext cx="252765" cy="472451"/>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823242-F78D-4838-9E75-FBD4CF353ACB}">
      <dsp:nvSpPr>
        <dsp:cNvPr id="0" name=""/>
        <dsp:cNvSpPr/>
      </dsp:nvSpPr>
      <dsp:spPr>
        <a:xfrm>
          <a:off x="3714084" y="849"/>
          <a:ext cx="3986811" cy="125987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l-GR" sz="2000" b="1" i="0" kern="1200" dirty="0"/>
            <a:t>Κεντρικό Αποθετήριο Διαβουλεύσεων</a:t>
          </a:r>
          <a:endParaRPr lang="en-CY" sz="2000" kern="1200" dirty="0"/>
        </a:p>
      </dsp:txBody>
      <dsp:txXfrm>
        <a:off x="3750984" y="37749"/>
        <a:ext cx="3913011" cy="1186070"/>
      </dsp:txXfrm>
    </dsp:sp>
    <dsp:sp modelId="{336238B6-0CE8-452B-BE9F-5B1A7F40F408}">
      <dsp:nvSpPr>
        <dsp:cNvPr id="0" name=""/>
        <dsp:cNvSpPr/>
      </dsp:nvSpPr>
      <dsp:spPr>
        <a:xfrm rot="20359120">
          <a:off x="7045598" y="1576386"/>
          <a:ext cx="1752966" cy="472451"/>
        </a:xfrm>
        <a:prstGeom prst="rightArrow">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50D6D0-54B9-4D1E-AACD-9253960B0AEC}">
      <dsp:nvSpPr>
        <dsp:cNvPr id="0" name=""/>
        <dsp:cNvSpPr/>
      </dsp:nvSpPr>
      <dsp:spPr>
        <a:xfrm>
          <a:off x="8853943" y="301085"/>
          <a:ext cx="1574837" cy="1259870"/>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el-GR" sz="2000" b="1" i="0" kern="1200" dirty="0"/>
            <a:t>Σύνδεση με Υπουργείο/ Τμήμα/ Υπηρεσία </a:t>
          </a:r>
          <a:endParaRPr lang="en-CY" sz="2000" kern="1200" dirty="0"/>
        </a:p>
      </dsp:txBody>
      <dsp:txXfrm>
        <a:off x="8890843" y="337985"/>
        <a:ext cx="1501037" cy="1186070"/>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43495E-1DBE-4ABC-BF0E-EF0DAC540218}" type="datetimeFigureOut">
              <a:rPr lang="en-CY" smtClean="0"/>
              <a:t>06/11/2025</a:t>
            </a:fld>
            <a:endParaRPr lang="en-C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1C66C8-1927-4CBA-AE7E-08666251919F}" type="slidenum">
              <a:rPr lang="en-CY" smtClean="0"/>
              <a:t>‹#›</a:t>
            </a:fld>
            <a:endParaRPr lang="en-CY"/>
          </a:p>
        </p:txBody>
      </p:sp>
    </p:spTree>
    <p:extLst>
      <p:ext uri="{BB962C8B-B14F-4D97-AF65-F5344CB8AC3E}">
        <p14:creationId xmlns:p14="http://schemas.microsoft.com/office/powerpoint/2010/main" val="2766904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2</a:t>
            </a:fld>
            <a:endParaRPr lang="en-CY"/>
          </a:p>
        </p:txBody>
      </p:sp>
    </p:spTree>
    <p:extLst>
      <p:ext uri="{BB962C8B-B14F-4D97-AF65-F5344CB8AC3E}">
        <p14:creationId xmlns:p14="http://schemas.microsoft.com/office/powerpoint/2010/main" val="3612838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3</a:t>
            </a:fld>
            <a:endParaRPr lang="en-CY"/>
          </a:p>
        </p:txBody>
      </p:sp>
    </p:spTree>
    <p:extLst>
      <p:ext uri="{BB962C8B-B14F-4D97-AF65-F5344CB8AC3E}">
        <p14:creationId xmlns:p14="http://schemas.microsoft.com/office/powerpoint/2010/main" val="901844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4</a:t>
            </a:fld>
            <a:endParaRPr lang="en-CY"/>
          </a:p>
        </p:txBody>
      </p:sp>
    </p:spTree>
    <p:extLst>
      <p:ext uri="{BB962C8B-B14F-4D97-AF65-F5344CB8AC3E}">
        <p14:creationId xmlns:p14="http://schemas.microsoft.com/office/powerpoint/2010/main" val="4047625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5</a:t>
            </a:fld>
            <a:endParaRPr lang="en-CY"/>
          </a:p>
        </p:txBody>
      </p:sp>
    </p:spTree>
    <p:extLst>
      <p:ext uri="{BB962C8B-B14F-4D97-AF65-F5344CB8AC3E}">
        <p14:creationId xmlns:p14="http://schemas.microsoft.com/office/powerpoint/2010/main" val="3733666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6</a:t>
            </a:fld>
            <a:endParaRPr lang="en-CY"/>
          </a:p>
        </p:txBody>
      </p:sp>
    </p:spTree>
    <p:extLst>
      <p:ext uri="{BB962C8B-B14F-4D97-AF65-F5344CB8AC3E}">
        <p14:creationId xmlns:p14="http://schemas.microsoft.com/office/powerpoint/2010/main" val="3777263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7</a:t>
            </a:fld>
            <a:endParaRPr lang="en-CY"/>
          </a:p>
        </p:txBody>
      </p:sp>
    </p:spTree>
    <p:extLst>
      <p:ext uri="{BB962C8B-B14F-4D97-AF65-F5344CB8AC3E}">
        <p14:creationId xmlns:p14="http://schemas.microsoft.com/office/powerpoint/2010/main" val="32720149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8</a:t>
            </a:fld>
            <a:endParaRPr lang="en-CY"/>
          </a:p>
        </p:txBody>
      </p:sp>
    </p:spTree>
    <p:extLst>
      <p:ext uri="{BB962C8B-B14F-4D97-AF65-F5344CB8AC3E}">
        <p14:creationId xmlns:p14="http://schemas.microsoft.com/office/powerpoint/2010/main" val="1336233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9</a:t>
            </a:fld>
            <a:endParaRPr lang="en-CY"/>
          </a:p>
        </p:txBody>
      </p:sp>
    </p:spTree>
    <p:extLst>
      <p:ext uri="{BB962C8B-B14F-4D97-AF65-F5344CB8AC3E}">
        <p14:creationId xmlns:p14="http://schemas.microsoft.com/office/powerpoint/2010/main" val="2936222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10</a:t>
            </a:fld>
            <a:endParaRPr lang="en-CY"/>
          </a:p>
        </p:txBody>
      </p:sp>
    </p:spTree>
    <p:extLst>
      <p:ext uri="{BB962C8B-B14F-4D97-AF65-F5344CB8AC3E}">
        <p14:creationId xmlns:p14="http://schemas.microsoft.com/office/powerpoint/2010/main" val="42823727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11</a:t>
            </a:fld>
            <a:endParaRPr lang="en-CY"/>
          </a:p>
        </p:txBody>
      </p:sp>
    </p:spTree>
    <p:extLst>
      <p:ext uri="{BB962C8B-B14F-4D97-AF65-F5344CB8AC3E}">
        <p14:creationId xmlns:p14="http://schemas.microsoft.com/office/powerpoint/2010/main" val="3979501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12</a:t>
            </a:fld>
            <a:endParaRPr lang="en-CY"/>
          </a:p>
        </p:txBody>
      </p:sp>
    </p:spTree>
    <p:extLst>
      <p:ext uri="{BB962C8B-B14F-4D97-AF65-F5344CB8AC3E}">
        <p14:creationId xmlns:p14="http://schemas.microsoft.com/office/powerpoint/2010/main" val="1780072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13</a:t>
            </a:fld>
            <a:endParaRPr lang="en-CY"/>
          </a:p>
        </p:txBody>
      </p:sp>
    </p:spTree>
    <p:extLst>
      <p:ext uri="{BB962C8B-B14F-4D97-AF65-F5344CB8AC3E}">
        <p14:creationId xmlns:p14="http://schemas.microsoft.com/office/powerpoint/2010/main" val="41176879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14</a:t>
            </a:fld>
            <a:endParaRPr lang="en-CY"/>
          </a:p>
        </p:txBody>
      </p:sp>
    </p:spTree>
    <p:extLst>
      <p:ext uri="{BB962C8B-B14F-4D97-AF65-F5344CB8AC3E}">
        <p14:creationId xmlns:p14="http://schemas.microsoft.com/office/powerpoint/2010/main" val="176555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15</a:t>
            </a:fld>
            <a:endParaRPr lang="en-CY"/>
          </a:p>
        </p:txBody>
      </p:sp>
    </p:spTree>
    <p:extLst>
      <p:ext uri="{BB962C8B-B14F-4D97-AF65-F5344CB8AC3E}">
        <p14:creationId xmlns:p14="http://schemas.microsoft.com/office/powerpoint/2010/main" val="817462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16</a:t>
            </a:fld>
            <a:endParaRPr lang="en-CY"/>
          </a:p>
        </p:txBody>
      </p:sp>
    </p:spTree>
    <p:extLst>
      <p:ext uri="{BB962C8B-B14F-4D97-AF65-F5344CB8AC3E}">
        <p14:creationId xmlns:p14="http://schemas.microsoft.com/office/powerpoint/2010/main" val="719033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17</a:t>
            </a:fld>
            <a:endParaRPr lang="en-CY"/>
          </a:p>
        </p:txBody>
      </p:sp>
    </p:spTree>
    <p:extLst>
      <p:ext uri="{BB962C8B-B14F-4D97-AF65-F5344CB8AC3E}">
        <p14:creationId xmlns:p14="http://schemas.microsoft.com/office/powerpoint/2010/main" val="284829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CY"/>
          </a:p>
        </p:txBody>
      </p:sp>
      <p:sp>
        <p:nvSpPr>
          <p:cNvPr id="3" name="Notes Placeholder 2"/>
          <p:cNvSpPr>
            <a:spLocks noGrp="1"/>
          </p:cNvSpPr>
          <p:nvPr>
            <p:ph type="body" idx="1"/>
          </p:nvPr>
        </p:nvSpPr>
        <p:spPr/>
        <p:txBody>
          <a:bodyPr/>
          <a:lstStyle/>
          <a:p>
            <a:endParaRPr lang="en-CY" dirty="0"/>
          </a:p>
        </p:txBody>
      </p:sp>
      <p:sp>
        <p:nvSpPr>
          <p:cNvPr id="4" name="Slide Number Placeholder 3"/>
          <p:cNvSpPr>
            <a:spLocks noGrp="1"/>
          </p:cNvSpPr>
          <p:nvPr>
            <p:ph type="sldNum" sz="quarter" idx="5"/>
          </p:nvPr>
        </p:nvSpPr>
        <p:spPr/>
        <p:txBody>
          <a:bodyPr/>
          <a:lstStyle/>
          <a:p>
            <a:fld id="{C91C66C8-1927-4CBA-AE7E-08666251919F}" type="slidenum">
              <a:rPr lang="en-CY" smtClean="0"/>
              <a:t>18</a:t>
            </a:fld>
            <a:endParaRPr lang="en-CY"/>
          </a:p>
        </p:txBody>
      </p:sp>
    </p:spTree>
    <p:extLst>
      <p:ext uri="{BB962C8B-B14F-4D97-AF65-F5344CB8AC3E}">
        <p14:creationId xmlns:p14="http://schemas.microsoft.com/office/powerpoint/2010/main" val="36791659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pic>
        <p:nvPicPr>
          <p:cNvPr id="11" name="Google Shape;11;p23"/>
          <p:cNvPicPr preferRelativeResize="0"/>
          <p:nvPr/>
        </p:nvPicPr>
        <p:blipFill rotWithShape="1">
          <a:blip r:embed="rId2">
            <a:alphaModFix/>
          </a:blip>
          <a:srcRect/>
          <a:stretch/>
        </p:blipFill>
        <p:spPr>
          <a:xfrm>
            <a:off x="2" y="0"/>
            <a:ext cx="12191999" cy="6858000"/>
          </a:xfrm>
          <a:prstGeom prst="rect">
            <a:avLst/>
          </a:prstGeom>
          <a:noFill/>
          <a:ln>
            <a:noFill/>
          </a:ln>
        </p:spPr>
      </p:pic>
      <p:sp>
        <p:nvSpPr>
          <p:cNvPr id="12" name="Google Shape;12;p23"/>
          <p:cNvSpPr txBox="1">
            <a:spLocks noGrp="1"/>
          </p:cNvSpPr>
          <p:nvPr>
            <p:ph type="ctrTitle"/>
          </p:nvPr>
        </p:nvSpPr>
        <p:spPr>
          <a:xfrm>
            <a:off x="1878447" y="561748"/>
            <a:ext cx="8435109" cy="1465716"/>
          </a:xfrm>
          <a:prstGeom prst="rect">
            <a:avLst/>
          </a:prstGeom>
          <a:noFill/>
          <a:ln>
            <a:noFill/>
          </a:ln>
        </p:spPr>
        <p:txBody>
          <a:bodyPr spcFirstLastPara="1" wrap="square" lIns="0" tIns="45700" rIns="0" bIns="45700" anchor="t" anchorCtr="0">
            <a:normAutofit/>
          </a:bodyPr>
          <a:lstStyle>
            <a:lvl1pPr marR="0" lvl="0" algn="ctr" rtl="0">
              <a:lnSpc>
                <a:spcPct val="90000"/>
              </a:lnSpc>
              <a:spcBef>
                <a:spcPts val="0"/>
              </a:spcBef>
              <a:spcAft>
                <a:spcPts val="0"/>
              </a:spcAft>
              <a:buClr>
                <a:schemeClr val="accent2"/>
              </a:buClr>
              <a:buSzPts val="4000"/>
              <a:buFont typeface="Calibri"/>
              <a:buNone/>
              <a:defRPr sz="4000" b="0" i="0" u="none" strike="noStrike" cap="none">
                <a:solidFill>
                  <a:schemeClr val="accent1"/>
                </a:solidFill>
                <a:latin typeface="Open Sans" panose="020B0606030504020204" pitchFamily="34" charset="0"/>
                <a:ea typeface="Open Sans" panose="020B0606030504020204" pitchFamily="34" charset="0"/>
                <a:cs typeface="Open Sans" panose="020B0606030504020204" pitchFamily="34" charset="0"/>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3" name="Google Shape;13;p23"/>
          <p:cNvSpPr txBox="1">
            <a:spLocks noGrp="1"/>
          </p:cNvSpPr>
          <p:nvPr>
            <p:ph type="subTitle" idx="1"/>
          </p:nvPr>
        </p:nvSpPr>
        <p:spPr>
          <a:xfrm>
            <a:off x="1878447" y="2126725"/>
            <a:ext cx="8435109" cy="918173"/>
          </a:xfrm>
          <a:prstGeom prst="rect">
            <a:avLst/>
          </a:prstGeom>
          <a:noFill/>
          <a:ln>
            <a:noFill/>
          </a:ln>
        </p:spPr>
        <p:txBody>
          <a:bodyPr spcFirstLastPara="1" wrap="square" lIns="0" tIns="45700" rIns="91425" bIns="45700" anchor="t" anchorCtr="0">
            <a:noAutofit/>
          </a:bodyPr>
          <a:lstStyle>
            <a:lvl1pPr marR="0" lvl="0" algn="ctr" rtl="0">
              <a:lnSpc>
                <a:spcPct val="90000"/>
              </a:lnSpc>
              <a:spcBef>
                <a:spcPts val="0"/>
              </a:spcBef>
              <a:spcAft>
                <a:spcPts val="0"/>
              </a:spcAft>
              <a:buClr>
                <a:schemeClr val="accent3"/>
              </a:buClr>
              <a:buSzPts val="2400"/>
              <a:buFont typeface="Arial"/>
              <a:buNone/>
              <a:defRPr sz="2400" b="0" i="0" u="none" strike="noStrike" cap="none">
                <a:solidFill>
                  <a:schemeClr val="accent5"/>
                </a:solidFill>
                <a:latin typeface="Open Sans" panose="020B0606030504020204" pitchFamily="34" charset="0"/>
                <a:ea typeface="Open Sans" panose="020B0606030504020204" pitchFamily="34" charset="0"/>
                <a:cs typeface="Open Sans" panose="020B0606030504020204" pitchFamily="34" charset="0"/>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282950458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torSlide">
    <p:spTree>
      <p:nvGrpSpPr>
        <p:cNvPr id="1" name=""/>
        <p:cNvGrpSpPr/>
        <p:nvPr/>
      </p:nvGrpSpPr>
      <p:grpSpPr>
        <a:xfrm>
          <a:off x="0" y="0"/>
          <a:ext cx="0" cy="0"/>
          <a:chOff x="0" y="0"/>
          <a:chExt cx="0" cy="0"/>
        </a:xfrm>
      </p:grpSpPr>
      <p:sp>
        <p:nvSpPr>
          <p:cNvPr id="10" name="Rectangle 9"/>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itle 2"/>
          <p:cNvSpPr>
            <a:spLocks noGrp="1"/>
          </p:cNvSpPr>
          <p:nvPr>
            <p:ph type="title" hasCustomPrompt="1"/>
          </p:nvPr>
        </p:nvSpPr>
        <p:spPr>
          <a:xfrm>
            <a:off x="5202195" y="2546535"/>
            <a:ext cx="6324787" cy="728890"/>
          </a:xfrm>
          <a:prstGeom prst="rect">
            <a:avLst/>
          </a:prstGeom>
        </p:spPr>
        <p:txBody>
          <a:bodyPr lIns="0" rIns="0"/>
          <a:lstStyle>
            <a:lvl1pPr>
              <a:defRPr sz="3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5202195" y="3484607"/>
            <a:ext cx="6324787" cy="1124465"/>
          </a:xfrm>
          <a:prstGeom prst="rect">
            <a:avLst/>
          </a:prstGeom>
        </p:spPr>
        <p:txBody>
          <a:bodyPr lIns="0"/>
          <a:lstStyle>
            <a:lvl1pPr marL="0" indent="0">
              <a:lnSpc>
                <a:spcPts val="2200"/>
              </a:lnSpc>
              <a:spcBef>
                <a:spcPts val="0"/>
              </a:spcBef>
              <a:defRPr sz="1400">
                <a:solidFill>
                  <a:schemeClr val="bg2"/>
                </a:solidFill>
                <a:latin typeface="Open Sans" panose="020B0606030504020204" pitchFamily="34" charset="0"/>
                <a:ea typeface="Open Sans" panose="020B0606030504020204" pitchFamily="34" charset="0"/>
                <a:cs typeface="Open Sans" panose="020B06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3" name="Content Placeholder 12"/>
          <p:cNvSpPr>
            <a:spLocks noGrp="1"/>
          </p:cNvSpPr>
          <p:nvPr>
            <p:ph sz="quarter" idx="13" hasCustomPrompt="1"/>
          </p:nvPr>
        </p:nvSpPr>
        <p:spPr>
          <a:xfrm>
            <a:off x="5202195" y="1847852"/>
            <a:ext cx="827859" cy="594095"/>
          </a:xfrm>
          <a:prstGeom prst="rect">
            <a:avLst/>
          </a:prstGeom>
        </p:spPr>
        <p:txBody>
          <a:bodyPr lIns="0" rIns="0"/>
          <a:lstStyle>
            <a:lvl1pPr>
              <a:defRPr sz="4000" b="1">
                <a:solidFill>
                  <a:schemeClr val="accent6"/>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en-US" dirty="0"/>
              <a:t>01</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4895080" cy="6858000"/>
          </a:xfrm>
          <a:prstGeom prst="rect">
            <a:avLst/>
          </a:prstGeom>
        </p:spPr>
      </p:pic>
    </p:spTree>
    <p:extLst>
      <p:ext uri="{BB962C8B-B14F-4D97-AF65-F5344CB8AC3E}">
        <p14:creationId xmlns:p14="http://schemas.microsoft.com/office/powerpoint/2010/main" val="935839189"/>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N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1" y="0"/>
            <a:ext cx="8748713" cy="6858000"/>
          </a:xfrm>
          <a:prstGeom prst="rect">
            <a:avLst/>
          </a:prstGeom>
        </p:spPr>
        <p:txBody>
          <a:bodyPr/>
          <a:lstStyle/>
          <a:p>
            <a:endParaRPr lang="en-US"/>
          </a:p>
        </p:txBody>
      </p:sp>
    </p:spTree>
    <p:extLst>
      <p:ext uri="{BB962C8B-B14F-4D97-AF65-F5344CB8AC3E}">
        <p14:creationId xmlns:p14="http://schemas.microsoft.com/office/powerpoint/2010/main" val="273415904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ote1">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b="15777"/>
          <a:stretch/>
        </p:blipFill>
        <p:spPr>
          <a:xfrm>
            <a:off x="0" y="2"/>
            <a:ext cx="12192000" cy="6845643"/>
          </a:xfrm>
          <a:prstGeom prst="rect">
            <a:avLst/>
          </a:prstGeom>
        </p:spPr>
      </p:pic>
      <p:sp>
        <p:nvSpPr>
          <p:cNvPr id="4" name="Rectangle 3"/>
          <p:cNvSpPr/>
          <p:nvPr userDrawn="1"/>
        </p:nvSpPr>
        <p:spPr>
          <a:xfrm>
            <a:off x="0" y="2"/>
            <a:ext cx="12192000" cy="6845643"/>
          </a:xfrm>
          <a:prstGeom prst="rect">
            <a:avLst/>
          </a:prstGeom>
          <a:solidFill>
            <a:schemeClr val="tx1">
              <a:alpha val="6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6"/>
          <p:cNvSpPr>
            <a:spLocks noGrp="1"/>
          </p:cNvSpPr>
          <p:nvPr>
            <p:ph type="body" sz="quarter" idx="10"/>
          </p:nvPr>
        </p:nvSpPr>
        <p:spPr>
          <a:xfrm>
            <a:off x="3432970" y="2255046"/>
            <a:ext cx="5326063" cy="2347913"/>
          </a:xfrm>
          <a:prstGeom prst="rect">
            <a:avLst/>
          </a:prstGeom>
        </p:spPr>
        <p:txBody>
          <a:bodyPr anchor="ctr"/>
          <a:lstStyle>
            <a:lvl1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69992951"/>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2">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t="4275" b="11145"/>
          <a:stretch/>
        </p:blipFill>
        <p:spPr>
          <a:xfrm>
            <a:off x="0" y="2"/>
            <a:ext cx="12207272" cy="6845643"/>
          </a:xfrm>
          <a:prstGeom prst="rect">
            <a:avLst/>
          </a:prstGeom>
        </p:spPr>
      </p:pic>
      <p:sp>
        <p:nvSpPr>
          <p:cNvPr id="4" name="Rectangle 3"/>
          <p:cNvSpPr/>
          <p:nvPr userDrawn="1"/>
        </p:nvSpPr>
        <p:spPr>
          <a:xfrm>
            <a:off x="0" y="12359"/>
            <a:ext cx="12192000" cy="6845643"/>
          </a:xfrm>
          <a:prstGeom prst="rect">
            <a:avLst/>
          </a:prstGeom>
          <a:solidFill>
            <a:schemeClr val="tx1">
              <a:alpha val="5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 Placeholder 6"/>
          <p:cNvSpPr>
            <a:spLocks noGrp="1"/>
          </p:cNvSpPr>
          <p:nvPr>
            <p:ph type="body" sz="quarter" idx="10"/>
          </p:nvPr>
        </p:nvSpPr>
        <p:spPr>
          <a:xfrm>
            <a:off x="3432970" y="2255046"/>
            <a:ext cx="5326063" cy="2347913"/>
          </a:xfrm>
          <a:prstGeom prst="rect">
            <a:avLst/>
          </a:prstGeom>
        </p:spPr>
        <p:txBody>
          <a:bodyPr anchor="ctr"/>
          <a:lstStyle>
            <a:lvl1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algn="ctr">
              <a:defRPr sz="2000" i="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3621738"/>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CC1648-D84E-4814-8F53-D9AD38ECF08B}" type="datetime1">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929850109"/>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ACC3F5-3AF9-433C-80AC-DF77E76EA878}" type="datetime1">
              <a:rPr lang="en-US" smtClean="0"/>
              <a:t>11/6/2025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06124249"/>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FC2899-71AD-4EB8-99A7-7BB84739A45F}" type="datetime1">
              <a:rPr lang="en-US" smtClean="0"/>
              <a:t>11/6/2025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16902552"/>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EN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1" y="0"/>
            <a:ext cx="8748713" cy="6858000"/>
          </a:xfrm>
          <a:prstGeom prst="rect">
            <a:avLst/>
          </a:prstGeom>
        </p:spPr>
        <p:txBody>
          <a:bodyPr/>
          <a:lstStyle/>
          <a:p>
            <a:endParaRPr lang="en-US"/>
          </a:p>
        </p:txBody>
      </p:sp>
    </p:spTree>
    <p:extLst>
      <p:ext uri="{BB962C8B-B14F-4D97-AF65-F5344CB8AC3E}">
        <p14:creationId xmlns:p14="http://schemas.microsoft.com/office/powerpoint/2010/main" val="1087735097"/>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END">
    <p:spTree>
      <p:nvGrpSpPr>
        <p:cNvPr id="1" name=""/>
        <p:cNvGrpSpPr/>
        <p:nvPr/>
      </p:nvGrpSpPr>
      <p:grpSpPr>
        <a:xfrm>
          <a:off x="0" y="0"/>
          <a:ext cx="0" cy="0"/>
          <a:chOff x="0" y="0"/>
          <a:chExt cx="0" cy="0"/>
        </a:xfrm>
      </p:grpSpPr>
      <p:sp>
        <p:nvSpPr>
          <p:cNvPr id="7" name="Picture Placeholder 6"/>
          <p:cNvSpPr>
            <a:spLocks noGrp="1"/>
          </p:cNvSpPr>
          <p:nvPr>
            <p:ph type="pic" sz="quarter" idx="14"/>
          </p:nvPr>
        </p:nvSpPr>
        <p:spPr>
          <a:xfrm>
            <a:off x="1" y="0"/>
            <a:ext cx="8748713" cy="6858000"/>
          </a:xfrm>
          <a:prstGeom prst="rect">
            <a:avLst/>
          </a:prstGeom>
        </p:spPr>
        <p:txBody>
          <a:bodyPr/>
          <a:lstStyle/>
          <a:p>
            <a:endParaRPr lang="en-US"/>
          </a:p>
        </p:txBody>
      </p:sp>
    </p:spTree>
    <p:extLst>
      <p:ext uri="{BB962C8B-B14F-4D97-AF65-F5344CB8AC3E}">
        <p14:creationId xmlns:p14="http://schemas.microsoft.com/office/powerpoint/2010/main" val="3925147534"/>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6071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CC1648-D84E-4814-8F53-D9AD38ECF08B}" type="datetime1">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69053189"/>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863520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54628165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8ACC3F5-3AF9-433C-80AC-DF77E76EA878}" type="datetime1">
              <a:rPr lang="en-US" smtClean="0"/>
              <a:t>11/6/2025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09351696"/>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FC2899-71AD-4EB8-99A7-7BB84739A45F}" type="datetime1">
              <a:rPr lang="en-US" smtClean="0"/>
              <a:t>11/6/2025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5099465"/>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40275390"/>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11/6/2025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306597179"/>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11/6/2025</a:t>
            </a:fld>
            <a:endParaRPr lang="en-US" dirty="0"/>
          </a:p>
        </p:txBody>
      </p:sp>
    </p:spTree>
    <p:extLst>
      <p:ext uri="{BB962C8B-B14F-4D97-AF65-F5344CB8AC3E}">
        <p14:creationId xmlns:p14="http://schemas.microsoft.com/office/powerpoint/2010/main" val="1253168771"/>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39151247"/>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38317467"/>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32541575"/>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25021066"/>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7042936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064718839"/>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462926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extLst>
      <p:ext uri="{BB962C8B-B14F-4D97-AF65-F5344CB8AC3E}">
        <p14:creationId xmlns:p14="http://schemas.microsoft.com/office/powerpoint/2010/main" val="3614748890"/>
      </p:ext>
    </p:extLst>
  </p:cSld>
  <p:clrMap bg1="lt1" tx1="dk1" bg2="dk2" tx2="lt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15" r:id="rId9"/>
    <p:sldLayoutId id="2147483881" r:id="rId10"/>
  </p:sldLayoutIdLst>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11/6/2025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94383376"/>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 id="2147483912" r:id="rId12"/>
    <p:sldLayoutId id="2147483913" r:id="rId13"/>
    <p:sldLayoutId id="2147483914" r:id="rId14"/>
    <p:sldLayoutId id="2147483915" r:id="rId15"/>
    <p:sldLayoutId id="214748391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comments" Target="../comments/comment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xml"/><Relationship Id="rId11" Type="http://schemas.openxmlformats.org/officeDocument/2006/relationships/image" Target="../media/image11.svg"/><Relationship Id="rId5" Type="http://schemas.openxmlformats.org/officeDocument/2006/relationships/diagramQuickStyle" Target="../diagrams/quickStyle2.xml"/><Relationship Id="rId10" Type="http://schemas.openxmlformats.org/officeDocument/2006/relationships/image" Target="../media/image10.png"/><Relationship Id="rId4" Type="http://schemas.openxmlformats.org/officeDocument/2006/relationships/diagramLayout" Target="../diagrams/layout2.xml"/><Relationship Id="rId9" Type="http://schemas.openxmlformats.org/officeDocument/2006/relationships/image" Target="../media/image9.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e-consultation.gov.cy/" TargetMode="External"/><Relationship Id="rId2" Type="http://schemas.openxmlformats.org/officeDocument/2006/relationships/notesSlide" Target="../notesSlides/notesSlide13.xml"/><Relationship Id="rId1" Type="http://schemas.openxmlformats.org/officeDocument/2006/relationships/slideLayout" Target="../slideLayouts/slideLayout16.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hyperlink" Target="https://pixabay.com/en/iocenters-conference-room-267332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29179" y="561748"/>
            <a:ext cx="8933642" cy="1465716"/>
          </a:xfrm>
        </p:spPr>
        <p:txBody>
          <a:bodyPr>
            <a:normAutofit/>
          </a:bodyPr>
          <a:lstStyle/>
          <a:p>
            <a:r>
              <a:rPr lang="el-GR" b="1" dirty="0"/>
              <a:t> Εκπαίδευση στη </a:t>
            </a:r>
            <a:br>
              <a:rPr lang="el-GR" b="1" dirty="0"/>
            </a:br>
            <a:r>
              <a:rPr lang="el-GR" b="1" dirty="0" err="1"/>
              <a:t>Δημοσια</a:t>
            </a:r>
            <a:r>
              <a:rPr lang="el-GR" b="1" dirty="0"/>
              <a:t> </a:t>
            </a:r>
            <a:r>
              <a:rPr lang="el-GR" b="1" dirty="0" err="1"/>
              <a:t>Διαβουλευση</a:t>
            </a:r>
            <a:endParaRPr lang="en-US" b="1" dirty="0"/>
          </a:p>
        </p:txBody>
      </p:sp>
      <p:sp>
        <p:nvSpPr>
          <p:cNvPr id="3" name="Subtitle 2"/>
          <p:cNvSpPr>
            <a:spLocks noGrp="1"/>
          </p:cNvSpPr>
          <p:nvPr>
            <p:ph type="subTitle" idx="1"/>
          </p:nvPr>
        </p:nvSpPr>
        <p:spPr>
          <a:xfrm>
            <a:off x="1878448" y="2360817"/>
            <a:ext cx="8435109" cy="684081"/>
          </a:xfrm>
        </p:spPr>
        <p:txBody>
          <a:bodyPr/>
          <a:lstStyle/>
          <a:p>
            <a:r>
              <a:rPr lang="el-GR" b="1" dirty="0"/>
              <a:t>Εισαγωγή στη Βελτίωση Ρυθμιστικού Πλαισίου,</a:t>
            </a:r>
          </a:p>
          <a:p>
            <a:r>
              <a:rPr lang="el-GR" b="1" dirty="0"/>
              <a:t>Εκπαίδευση Για Τη Διαδικασία Δημοσίων Διαβουλεύσεων,</a:t>
            </a:r>
          </a:p>
          <a:p>
            <a:r>
              <a:rPr lang="el-GR" b="1" dirty="0"/>
              <a:t>Ενημέρωση για Πλατφόρμα E-</a:t>
            </a:r>
            <a:r>
              <a:rPr lang="el-GR" b="1" dirty="0" err="1"/>
              <a:t>consultation</a:t>
            </a:r>
            <a:endParaRPr lang="el-GR" b="1" dirty="0"/>
          </a:p>
          <a:p>
            <a:r>
              <a:rPr lang="el-GR" b="1" dirty="0"/>
              <a:t>Ενημέρωση για Μελέτες Ανάλυσης Αντικτύπου</a:t>
            </a:r>
          </a:p>
        </p:txBody>
      </p:sp>
      <p:sp>
        <p:nvSpPr>
          <p:cNvPr id="4" name="TextBox 3">
            <a:extLst>
              <a:ext uri="{FF2B5EF4-FFF2-40B4-BE49-F238E27FC236}">
                <a16:creationId xmlns:a16="http://schemas.microsoft.com/office/drawing/2014/main" id="{9F0AC6EE-6CD3-4698-9D71-9CAAC94F5A31}"/>
              </a:ext>
            </a:extLst>
          </p:cNvPr>
          <p:cNvSpPr txBox="1"/>
          <p:nvPr/>
        </p:nvSpPr>
        <p:spPr>
          <a:xfrm>
            <a:off x="3310845" y="4983480"/>
            <a:ext cx="5394960" cy="861774"/>
          </a:xfrm>
          <a:prstGeom prst="rect">
            <a:avLst/>
          </a:prstGeom>
          <a:noFill/>
        </p:spPr>
        <p:txBody>
          <a:bodyPr wrap="square" rtlCol="0">
            <a:spAutoFit/>
          </a:bodyPr>
          <a:lstStyle/>
          <a:p>
            <a:pPr algn="ctr" defTabSz="914400">
              <a:buClr>
                <a:srgbClr val="000000"/>
              </a:buClr>
              <a:defRPr/>
            </a:pPr>
            <a:r>
              <a:rPr lang="en-US" sz="2000" kern="0" dirty="0">
                <a:solidFill>
                  <a:srgbClr val="0A4976"/>
                </a:solidFill>
                <a:latin typeface="Open Sans" panose="020B0606030504020204" pitchFamily="34" charset="0"/>
                <a:ea typeface="Open Sans" panose="020B0606030504020204" pitchFamily="34" charset="0"/>
                <a:cs typeface="Open Sans" panose="020B0606030504020204" pitchFamily="34" charset="0"/>
                <a:sym typeface="Arial"/>
              </a:rPr>
              <a:t>Kyriacos Andreou</a:t>
            </a:r>
            <a:endParaRPr lang="el-GR" sz="2000" kern="0" dirty="0">
              <a:solidFill>
                <a:srgbClr val="0A4976"/>
              </a:solidFill>
              <a:latin typeface="Open Sans" panose="020B0606030504020204" pitchFamily="34" charset="0"/>
              <a:ea typeface="Open Sans" panose="020B0606030504020204" pitchFamily="34" charset="0"/>
              <a:cs typeface="Open Sans" panose="020B0606030504020204" pitchFamily="34" charset="0"/>
              <a:sym typeface="Arial"/>
            </a:endParaRPr>
          </a:p>
          <a:p>
            <a:pPr algn="ctr" defTabSz="914400">
              <a:buClr>
                <a:srgbClr val="000000"/>
              </a:buClr>
              <a:defRPr/>
            </a:pPr>
            <a:r>
              <a:rPr lang="en-US"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rPr>
              <a:t>E consultation Team- Better Regulation</a:t>
            </a:r>
          </a:p>
          <a:p>
            <a:pPr algn="ctr" defTabSz="914400">
              <a:buClr>
                <a:srgbClr val="000000"/>
              </a:buClr>
              <a:defRPr/>
            </a:pPr>
            <a:r>
              <a:rPr lang="en-US"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rPr>
              <a:t>Directorate of General Growth</a:t>
            </a:r>
            <a:r>
              <a:rPr lang="el-GR"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rPr>
              <a:t>Ministry of finance</a:t>
            </a:r>
            <a:endParaRPr lang="en-GB" sz="1400" kern="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extLst>
      <p:ext uri="{BB962C8B-B14F-4D97-AF65-F5344CB8AC3E}">
        <p14:creationId xmlns:p14="http://schemas.microsoft.com/office/powerpoint/2010/main" val="1631468436"/>
      </p:ext>
    </p:extLst>
  </p:cSld>
  <p:clrMapOvr>
    <a:masterClrMapping/>
  </p:clrMapOvr>
  <mc:AlternateContent xmlns:mc="http://schemas.openxmlformats.org/markup-compatibility/2006" xmlns:p14="http://schemas.microsoft.com/office/powerpoint/2010/main">
    <mc:Choice Requires="p14">
      <p:transition spd="slow" p14:dur="2000" advClick="0" advTm="10000"/>
    </mc:Choice>
    <mc:Fallback xmlns="">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EC700-4B61-9062-8A2E-89C8F0E86913}"/>
              </a:ext>
            </a:extLst>
          </p:cNvPr>
          <p:cNvSpPr>
            <a:spLocks noGrp="1"/>
          </p:cNvSpPr>
          <p:nvPr>
            <p:ph type="title"/>
          </p:nvPr>
        </p:nvSpPr>
        <p:spPr>
          <a:xfrm>
            <a:off x="581192" y="702156"/>
            <a:ext cx="11029616" cy="1228244"/>
          </a:xfrm>
        </p:spPr>
        <p:txBody>
          <a:bodyPr>
            <a:noAutofit/>
          </a:bodyPr>
          <a:lstStyle/>
          <a:p>
            <a:r>
              <a:rPr lang="el-GR" sz="4400" b="1" dirty="0" err="1">
                <a:solidFill>
                  <a:schemeClr val="accent2"/>
                </a:solidFill>
                <a:latin typeface="Inter"/>
              </a:rPr>
              <a:t>Πλαισιο</a:t>
            </a:r>
            <a:r>
              <a:rPr lang="el-GR" sz="4400" b="1" dirty="0">
                <a:solidFill>
                  <a:schemeClr val="accent2"/>
                </a:solidFill>
                <a:latin typeface="Inter"/>
              </a:rPr>
              <a:t> </a:t>
            </a:r>
            <a:r>
              <a:rPr lang="el-GR" sz="4400" b="1" dirty="0" err="1">
                <a:solidFill>
                  <a:schemeClr val="accent2"/>
                </a:solidFill>
                <a:latin typeface="Inter"/>
              </a:rPr>
              <a:t>Βελτιωσης</a:t>
            </a:r>
            <a:r>
              <a:rPr lang="el-GR" sz="4400" b="1" dirty="0">
                <a:solidFill>
                  <a:schemeClr val="accent2"/>
                </a:solidFill>
                <a:latin typeface="Inter"/>
              </a:rPr>
              <a:t> </a:t>
            </a:r>
            <a:r>
              <a:rPr lang="el-GR" sz="4400" b="1" dirty="0" err="1">
                <a:solidFill>
                  <a:schemeClr val="accent2"/>
                </a:solidFill>
                <a:latin typeface="Inter"/>
              </a:rPr>
              <a:t>Ρυθμιστικου</a:t>
            </a:r>
            <a:r>
              <a:rPr lang="el-GR" sz="4400" b="1" dirty="0">
                <a:solidFill>
                  <a:schemeClr val="accent2"/>
                </a:solidFill>
                <a:latin typeface="Inter"/>
              </a:rPr>
              <a:t> </a:t>
            </a:r>
            <a:r>
              <a:rPr lang="el-GR" sz="4400" b="1" dirty="0" err="1">
                <a:solidFill>
                  <a:schemeClr val="accent2"/>
                </a:solidFill>
                <a:latin typeface="Inter"/>
              </a:rPr>
              <a:t>Πλαισιου</a:t>
            </a:r>
            <a:br>
              <a:rPr lang="en-US" sz="3200" dirty="0"/>
            </a:br>
            <a:endParaRPr lang="en-CY" sz="3200" dirty="0"/>
          </a:p>
        </p:txBody>
      </p:sp>
      <p:sp>
        <p:nvSpPr>
          <p:cNvPr id="3" name="Content Placeholder 2">
            <a:extLst>
              <a:ext uri="{FF2B5EF4-FFF2-40B4-BE49-F238E27FC236}">
                <a16:creationId xmlns:a16="http://schemas.microsoft.com/office/drawing/2014/main" id="{ABA558E5-A0C4-C673-B766-FF3D8B14BCDF}"/>
              </a:ext>
            </a:extLst>
          </p:cNvPr>
          <p:cNvSpPr>
            <a:spLocks noGrp="1"/>
          </p:cNvSpPr>
          <p:nvPr>
            <p:ph idx="1"/>
          </p:nvPr>
        </p:nvSpPr>
        <p:spPr>
          <a:xfrm>
            <a:off x="581194" y="1611757"/>
            <a:ext cx="11029615" cy="3634486"/>
          </a:xfrm>
        </p:spPr>
        <p:txBody>
          <a:bodyPr>
            <a:normAutofit/>
          </a:bodyPr>
          <a:lstStyle/>
          <a:p>
            <a:pPr algn="l"/>
            <a:r>
              <a:rPr lang="el-GR" sz="1800" b="1" dirty="0">
                <a:solidFill>
                  <a:srgbClr val="FF0000"/>
                </a:solidFill>
                <a:latin typeface="BookmanOldStyle-Bold"/>
              </a:rPr>
              <a:t>Διοικητικό Κόστος (ΔΚ)</a:t>
            </a:r>
            <a:r>
              <a:rPr lang="el-GR" sz="1800" dirty="0">
                <a:solidFill>
                  <a:srgbClr val="FF0000"/>
                </a:solidFill>
                <a:latin typeface="BookmanOldStyle"/>
              </a:rPr>
              <a:t>: </a:t>
            </a:r>
            <a:r>
              <a:rPr lang="el-GR" sz="1800" dirty="0">
                <a:latin typeface="BookmanOldStyle"/>
              </a:rPr>
              <a:t>Το κόστος το οποίο επωμίζονται οι επιχειρήσεις, για να ανταποκριθούν στη νομική υποχρέωση της παροχής πληροφοριών στις δημόσιες αρχές, στους ιδιωτικούς φορείς ή σε πολίτες σχετικά με τη δραστηριότητα τους. Ο όρος «πληροφορίες» χρησιμοποιείται με την ευρεία έννοια, περιλαμβάνει δηλαδή το κόστος σήμανσης, υποβολής αιτήσεων, παρακολούθησης και αξιολόγησης που  απαιτούνται για την παροχή των πληροφοριών και της υποβολής απαραίτητων εντύπων.</a:t>
            </a:r>
            <a:endParaRPr lang="en-US" sz="1800" dirty="0">
              <a:latin typeface="BookmanOldStyle"/>
            </a:endParaRPr>
          </a:p>
          <a:p>
            <a:pPr algn="l"/>
            <a:r>
              <a:rPr lang="en-US" sz="1800" b="1" u="sng" dirty="0">
                <a:solidFill>
                  <a:srgbClr val="FF0000"/>
                </a:solidFill>
              </a:rPr>
              <a:t>EU GOALS</a:t>
            </a:r>
            <a:endParaRPr lang="el-GR" sz="1800" b="1" u="sng" dirty="0">
              <a:solidFill>
                <a:srgbClr val="FF0000"/>
              </a:solidFill>
            </a:endParaRPr>
          </a:p>
          <a:p>
            <a:pPr lvl="1" defTabSz="889000">
              <a:spcBef>
                <a:spcPct val="0"/>
              </a:spcBef>
            </a:pPr>
            <a:r>
              <a:rPr lang="el-GR" sz="1800" b="1" u="sng" dirty="0">
                <a:solidFill>
                  <a:srgbClr val="FF0000"/>
                </a:solidFill>
                <a:latin typeface="Franklin Gothic Book" panose="020B0502020104020203"/>
              </a:rPr>
              <a:t>1 in 1 </a:t>
            </a:r>
            <a:r>
              <a:rPr lang="el-GR" sz="1800" b="1" u="sng" dirty="0" err="1">
                <a:solidFill>
                  <a:srgbClr val="FF0000"/>
                </a:solidFill>
                <a:latin typeface="Franklin Gothic Book" panose="020B0502020104020203"/>
              </a:rPr>
              <a:t>out</a:t>
            </a:r>
            <a:r>
              <a:rPr lang="el-GR" sz="1800" b="1" dirty="0">
                <a:solidFill>
                  <a:srgbClr val="FF0000"/>
                </a:solidFill>
                <a:latin typeface="Franklin Gothic Book" panose="020B0502020104020203"/>
              </a:rPr>
              <a:t>: </a:t>
            </a:r>
            <a:r>
              <a:rPr lang="el-GR" sz="1800" dirty="0">
                <a:solidFill>
                  <a:prstClr val="black">
                    <a:hueOff val="0"/>
                    <a:satOff val="0"/>
                    <a:lumOff val="0"/>
                    <a:alphaOff val="0"/>
                  </a:prstClr>
                </a:solidFill>
                <a:latin typeface="Franklin Gothic Book" panose="020B0502020104020203"/>
              </a:rPr>
              <a:t>Για κάθε νέα νομοθεσία που εισάγεται, μια υπάρχουσα νομοθεσία πρέπει να αφαιρείται ή να τροποποιείται</a:t>
            </a:r>
            <a:r>
              <a:rPr lang="en-US" sz="1800" dirty="0">
                <a:solidFill>
                  <a:prstClr val="black">
                    <a:hueOff val="0"/>
                    <a:satOff val="0"/>
                    <a:lumOff val="0"/>
                    <a:alphaOff val="0"/>
                  </a:prstClr>
                </a:solidFill>
                <a:latin typeface="Franklin Gothic Book" panose="020B0502020104020203"/>
              </a:rPr>
              <a:t>,</a:t>
            </a:r>
            <a:r>
              <a:rPr lang="el-GR" sz="1800" dirty="0">
                <a:solidFill>
                  <a:prstClr val="black">
                    <a:hueOff val="0"/>
                    <a:satOff val="0"/>
                    <a:lumOff val="0"/>
                    <a:alphaOff val="0"/>
                  </a:prstClr>
                </a:solidFill>
                <a:latin typeface="Franklin Gothic Book" panose="020B0502020104020203"/>
              </a:rPr>
              <a:t> για να μειωθεί η γραφειοκρατία.</a:t>
            </a:r>
          </a:p>
          <a:p>
            <a:pPr lvl="1" defTabSz="889000">
              <a:spcBef>
                <a:spcPct val="0"/>
              </a:spcBef>
            </a:pPr>
            <a:r>
              <a:rPr lang="el-GR" sz="1800" b="1" u="sng" dirty="0">
                <a:solidFill>
                  <a:srgbClr val="FF0000"/>
                </a:solidFill>
                <a:latin typeface="Franklin Gothic Book" panose="020B0502020104020203"/>
              </a:rPr>
              <a:t>Μείωση Γραφειοκρατίας</a:t>
            </a:r>
            <a:r>
              <a:rPr lang="el-GR" sz="1800" b="1" dirty="0">
                <a:solidFill>
                  <a:srgbClr val="FF0000"/>
                </a:solidFill>
                <a:latin typeface="Franklin Gothic Book" panose="020B0502020104020203"/>
              </a:rPr>
              <a:t>: </a:t>
            </a:r>
            <a:r>
              <a:rPr lang="el-GR" sz="1800" dirty="0">
                <a:solidFill>
                  <a:prstClr val="black">
                    <a:hueOff val="0"/>
                    <a:satOff val="0"/>
                    <a:lumOff val="0"/>
                    <a:alphaOff val="0"/>
                  </a:prstClr>
                </a:solidFill>
                <a:latin typeface="Franklin Gothic Book" panose="020B0502020104020203"/>
              </a:rPr>
              <a:t>Στόχος της ΕΕ είναι η μείωση της γραφειοκρατίας, ειδικά για μικρομεσαίες επιχειρήσεις, ώστε να απλοποιηθούν οι διαδικασίες και να ενισχυθεί η ανταγωνιστικότητα και η οικονομική ανάπτυξη. </a:t>
            </a:r>
            <a:r>
              <a:rPr lang="el-GR" sz="1800" b="1" dirty="0">
                <a:solidFill>
                  <a:srgbClr val="FF0000"/>
                </a:solidFill>
                <a:latin typeface="Franklin Gothic Book" panose="020B0502020104020203"/>
              </a:rPr>
              <a:t>Στόχος για 25-35% μείωση</a:t>
            </a:r>
            <a:endParaRPr lang="en-CY" sz="1800" b="1" dirty="0">
              <a:solidFill>
                <a:srgbClr val="FF0000"/>
              </a:solidFill>
            </a:endParaRPr>
          </a:p>
        </p:txBody>
      </p:sp>
      <p:sp>
        <p:nvSpPr>
          <p:cNvPr id="4" name="Slide Number Placeholder 3">
            <a:extLst>
              <a:ext uri="{FF2B5EF4-FFF2-40B4-BE49-F238E27FC236}">
                <a16:creationId xmlns:a16="http://schemas.microsoft.com/office/drawing/2014/main" id="{7E7823BA-32FC-65FF-E5A8-7A8F3F9BB55C}"/>
              </a:ext>
            </a:extLst>
          </p:cNvPr>
          <p:cNvSpPr>
            <a:spLocks noGrp="1"/>
          </p:cNvSpPr>
          <p:nvPr>
            <p:ph type="sldNum" sz="quarter" idx="12"/>
          </p:nvPr>
        </p:nvSpPr>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24750895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9F626-D05C-3523-8182-F16222B1BDE5}"/>
              </a:ext>
            </a:extLst>
          </p:cNvPr>
          <p:cNvSpPr>
            <a:spLocks noGrp="1"/>
          </p:cNvSpPr>
          <p:nvPr>
            <p:ph type="title"/>
          </p:nvPr>
        </p:nvSpPr>
        <p:spPr>
          <a:xfrm>
            <a:off x="677333" y="609600"/>
            <a:ext cx="10278533" cy="1320800"/>
          </a:xfrm>
        </p:spPr>
        <p:txBody>
          <a:bodyPr>
            <a:normAutofit/>
          </a:bodyPr>
          <a:lstStyle/>
          <a:p>
            <a:r>
              <a:rPr lang="el-GR" sz="4400" b="1" dirty="0">
                <a:solidFill>
                  <a:schemeClr val="accent2"/>
                </a:solidFill>
                <a:latin typeface="Inter"/>
              </a:rPr>
              <a:t>ΒΕΛΤΙΩΣΗ</a:t>
            </a:r>
            <a:r>
              <a:rPr lang="el-GR" sz="2400" u="sng" dirty="0">
                <a:solidFill>
                  <a:srgbClr val="92D050"/>
                </a:solidFill>
              </a:rPr>
              <a:t> </a:t>
            </a:r>
            <a:r>
              <a:rPr lang="el-GR" sz="4400" b="1" dirty="0">
                <a:solidFill>
                  <a:schemeClr val="accent2"/>
                </a:solidFill>
                <a:latin typeface="Inter"/>
              </a:rPr>
              <a:t>ΡΥΘΜΙΣΤΙΚΟΥ</a:t>
            </a:r>
            <a:r>
              <a:rPr lang="el-GR" sz="2400" u="sng" dirty="0">
                <a:solidFill>
                  <a:srgbClr val="92D050"/>
                </a:solidFill>
              </a:rPr>
              <a:t> </a:t>
            </a:r>
            <a:r>
              <a:rPr lang="el-GR" sz="4400" b="1" dirty="0">
                <a:solidFill>
                  <a:schemeClr val="accent2"/>
                </a:solidFill>
                <a:latin typeface="Inter"/>
              </a:rPr>
              <a:t>ΠΛΑΙΣΙΟΥ</a:t>
            </a:r>
            <a:r>
              <a:rPr lang="en-GB" sz="2400" u="sng" dirty="0">
                <a:solidFill>
                  <a:srgbClr val="92D050"/>
                </a:solidFill>
              </a:rPr>
              <a:t> </a:t>
            </a:r>
            <a:r>
              <a:rPr lang="en-GB" sz="4400" b="1" dirty="0">
                <a:solidFill>
                  <a:schemeClr val="accent2"/>
                </a:solidFill>
                <a:latin typeface="Inter"/>
              </a:rPr>
              <a:t>(</a:t>
            </a:r>
            <a:r>
              <a:rPr lang="el-GR" sz="4400" b="1" dirty="0">
                <a:solidFill>
                  <a:schemeClr val="accent2"/>
                </a:solidFill>
                <a:latin typeface="Inter"/>
              </a:rPr>
              <a:t>ΡΠ</a:t>
            </a:r>
            <a:r>
              <a:rPr lang="en-GB" sz="4400" b="1" dirty="0">
                <a:solidFill>
                  <a:schemeClr val="accent2"/>
                </a:solidFill>
                <a:latin typeface="Inter"/>
              </a:rPr>
              <a:t>)</a:t>
            </a:r>
            <a:br>
              <a:rPr lang="el-GR" sz="2800" u="sng" dirty="0">
                <a:solidFill>
                  <a:srgbClr val="92D050"/>
                </a:solidFill>
              </a:rPr>
            </a:br>
            <a:endParaRPr lang="en-CY" sz="2800" u="sng" dirty="0">
              <a:solidFill>
                <a:srgbClr val="92D050"/>
              </a:solidFill>
            </a:endParaRPr>
          </a:p>
        </p:txBody>
      </p:sp>
      <p:sp>
        <p:nvSpPr>
          <p:cNvPr id="3" name="Content Placeholder 2">
            <a:extLst>
              <a:ext uri="{FF2B5EF4-FFF2-40B4-BE49-F238E27FC236}">
                <a16:creationId xmlns:a16="http://schemas.microsoft.com/office/drawing/2014/main" id="{BF58E6AD-0996-166A-36FD-CDA44FA7189C}"/>
              </a:ext>
            </a:extLst>
          </p:cNvPr>
          <p:cNvSpPr>
            <a:spLocks noGrp="1"/>
          </p:cNvSpPr>
          <p:nvPr>
            <p:ph idx="1"/>
          </p:nvPr>
        </p:nvSpPr>
        <p:spPr>
          <a:xfrm>
            <a:off x="404268" y="1296516"/>
            <a:ext cx="11029615" cy="3634486"/>
          </a:xfrm>
        </p:spPr>
        <p:txBody>
          <a:bodyPr>
            <a:normAutofit/>
          </a:bodyPr>
          <a:lstStyle/>
          <a:p>
            <a:r>
              <a:rPr lang="el-GR" sz="1800" dirty="0">
                <a:latin typeface="Arial" panose="020B0604020202020204" pitchFamily="34" charset="0"/>
                <a:cs typeface="Arial" panose="020B0604020202020204" pitchFamily="34" charset="0"/>
              </a:rPr>
              <a:t>Αφορά τη διαμόρφωση του ΡΠ, έτσι ώστε να οδηγήσει στον εκσυγχρονισμό και στην αποτελεσματική λειτουργία του κράτους, με τελικό αποτέλεσμα την αύξηση της παραγωγικότητας, της ανάπτυξης, και της ανταγωνιστικότητας των μικρομεσαίων επιχειρήσεων. Με βάση τις κατευθυντήριες γραμμές της Ε.Ε, η Βελτίωση του ΡΠ βασίζεται σε τρεις άξονες:</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l-GR" sz="1800" dirty="0">
                <a:latin typeface="Arial" panose="020B0604020202020204" pitchFamily="34" charset="0"/>
                <a:cs typeface="Arial" panose="020B0604020202020204" pitchFamily="34" charset="0"/>
              </a:rPr>
              <a:t>	(1ος) </a:t>
            </a:r>
            <a:r>
              <a:rPr lang="el-GR" sz="1800" b="1" dirty="0">
                <a:solidFill>
                  <a:srgbClr val="FF0000"/>
                </a:solidFill>
                <a:latin typeface="Arial" panose="020B0604020202020204" pitchFamily="34" charset="0"/>
                <a:cs typeface="Arial" panose="020B0604020202020204" pitchFamily="34" charset="0"/>
              </a:rPr>
              <a:t>Καλύτερη Νομοθέτηση</a:t>
            </a:r>
          </a:p>
          <a:p>
            <a:pPr marL="0" indent="0">
              <a:buNone/>
            </a:pPr>
            <a:r>
              <a:rPr lang="el-GR" sz="1800" dirty="0">
                <a:latin typeface="Arial" panose="020B0604020202020204" pitchFamily="34" charset="0"/>
                <a:cs typeface="Arial" panose="020B0604020202020204" pitchFamily="34" charset="0"/>
              </a:rPr>
              <a:t>	(2ος) Μείωση του </a:t>
            </a:r>
            <a:r>
              <a:rPr lang="el-GR" sz="1800" b="1" dirty="0">
                <a:solidFill>
                  <a:srgbClr val="FF0000"/>
                </a:solidFill>
                <a:latin typeface="Arial" panose="020B0604020202020204" pitchFamily="34" charset="0"/>
                <a:cs typeface="Arial" panose="020B0604020202020204" pitchFamily="34" charset="0"/>
              </a:rPr>
              <a:t>Διοικητικού Φόρτου </a:t>
            </a:r>
            <a:r>
              <a:rPr lang="el-GR" sz="1800" dirty="0">
                <a:latin typeface="Arial" panose="020B0604020202020204" pitchFamily="34" charset="0"/>
                <a:cs typeface="Arial" panose="020B0604020202020204" pitchFamily="34" charset="0"/>
              </a:rPr>
              <a:t>(Δ.Φ)</a:t>
            </a:r>
          </a:p>
          <a:p>
            <a:pPr marL="0" indent="0">
              <a:buNone/>
            </a:pPr>
            <a:r>
              <a:rPr lang="el-GR" sz="1800" dirty="0">
                <a:latin typeface="Arial" panose="020B0604020202020204" pitchFamily="34" charset="0"/>
                <a:cs typeface="Arial" panose="020B0604020202020204" pitchFamily="34" charset="0"/>
              </a:rPr>
              <a:t>	(3ος) Διενέργεια </a:t>
            </a:r>
            <a:r>
              <a:rPr lang="el-GR" sz="1800" b="1" dirty="0">
                <a:solidFill>
                  <a:srgbClr val="FF0000"/>
                </a:solidFill>
                <a:latin typeface="Arial" panose="020B0604020202020204" pitchFamily="34" charset="0"/>
                <a:cs typeface="Arial" panose="020B0604020202020204" pitchFamily="34" charset="0"/>
              </a:rPr>
              <a:t>Μελέτη Ανάλυσης του Αντίκτυπου </a:t>
            </a:r>
            <a:r>
              <a:rPr lang="el-GR" sz="1800" dirty="0">
                <a:latin typeface="Arial" panose="020B0604020202020204" pitchFamily="34" charset="0"/>
                <a:cs typeface="Arial" panose="020B0604020202020204" pitchFamily="34" charset="0"/>
              </a:rPr>
              <a:t>σε όλες τις νομοθετικές πρωτοβουλίες (οικονομικές, 			κοινωνικές και περιβαλλοντικές διαστάσεις)</a:t>
            </a:r>
            <a:endParaRPr lang="en-CY" sz="1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6F4DCD6C-33F8-98AD-6FC7-81B370DBE0A9}"/>
              </a:ext>
            </a:extLst>
          </p:cNvPr>
          <p:cNvSpPr>
            <a:spLocks noGrp="1"/>
          </p:cNvSpPr>
          <p:nvPr>
            <p:ph type="sldNum" sz="quarter" idx="12"/>
          </p:nvPr>
        </p:nvSpPr>
        <p:spPr/>
        <p:txBody>
          <a:bodyPr/>
          <a:lstStyle/>
          <a:p>
            <a:fld id="{3A98EE3D-8CD1-4C3F-BD1C-C98C9596463C}" type="slidenum">
              <a:rPr lang="en-US" smtClean="0"/>
              <a:t>3</a:t>
            </a:fld>
            <a:endParaRPr lang="en-US" dirty="0"/>
          </a:p>
        </p:txBody>
      </p:sp>
    </p:spTree>
    <p:extLst>
      <p:ext uri="{BB962C8B-B14F-4D97-AF65-F5344CB8AC3E}">
        <p14:creationId xmlns:p14="http://schemas.microsoft.com/office/powerpoint/2010/main" val="5045245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p:txBody>
          <a:bodyPr>
            <a:normAutofit fontScale="90000"/>
          </a:bodyPr>
          <a:lstStyle/>
          <a:p>
            <a:r>
              <a:rPr lang="el-GR" sz="4800" b="1" dirty="0">
                <a:solidFill>
                  <a:schemeClr val="accent2"/>
                </a:solidFill>
                <a:latin typeface="Inter"/>
              </a:rPr>
              <a:t>Νομικό Πλαίσιο Για Δημόσιες Διαβουλεύσεις</a:t>
            </a:r>
            <a:endParaRPr lang="en-US" sz="4800" b="1" dirty="0">
              <a:solidFill>
                <a:schemeClr val="accent2"/>
              </a:solidFill>
              <a:latin typeface="Inter"/>
            </a:endParaRPr>
          </a:p>
        </p:txBody>
      </p:sp>
      <p:graphicFrame>
        <p:nvGraphicFramePr>
          <p:cNvPr id="15" name="Content Placeholder 14">
            <a:extLst>
              <a:ext uri="{FF2B5EF4-FFF2-40B4-BE49-F238E27FC236}">
                <a16:creationId xmlns:a16="http://schemas.microsoft.com/office/drawing/2014/main" id="{EA7913E4-B22E-9149-0FE9-075049A4CABD}"/>
              </a:ext>
            </a:extLst>
          </p:cNvPr>
          <p:cNvGraphicFramePr>
            <a:graphicFrameLocks noGrp="1"/>
          </p:cNvGraphicFramePr>
          <p:nvPr>
            <p:ph idx="1"/>
            <p:extLst>
              <p:ext uri="{D42A27DB-BD31-4B8C-83A1-F6EECF244321}">
                <p14:modId xmlns:p14="http://schemas.microsoft.com/office/powerpoint/2010/main" val="2237555423"/>
              </p:ext>
            </p:extLst>
          </p:nvPr>
        </p:nvGraphicFramePr>
        <p:xfrm>
          <a:off x="515102" y="1564454"/>
          <a:ext cx="11161796" cy="42517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C9A1801C-2161-4DFE-FFA0-663A2CA2451A}"/>
              </a:ext>
            </a:extLst>
          </p:cNvPr>
          <p:cNvSpPr>
            <a:spLocks noGrp="1"/>
          </p:cNvSpPr>
          <p:nvPr>
            <p:ph type="sldNum" sz="quarter" idx="12"/>
          </p:nvPr>
        </p:nvSpPr>
        <p:spPr/>
        <p:txBody>
          <a:bodyPr/>
          <a:lstStyle/>
          <a:p>
            <a:fld id="{3A98EE3D-8CD1-4C3F-BD1C-C98C9596463C}" type="slidenum">
              <a:rPr lang="en-US" smtClean="0"/>
              <a:t>4</a:t>
            </a:fld>
            <a:endParaRPr lang="en-US" dirty="0"/>
          </a:p>
        </p:txBody>
      </p:sp>
    </p:spTree>
    <p:extLst>
      <p:ext uri="{BB962C8B-B14F-4D97-AF65-F5344CB8AC3E}">
        <p14:creationId xmlns:p14="http://schemas.microsoft.com/office/powerpoint/2010/main" val="312310149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62972-3449-42D1-8185-B4BEFD52AB44}"/>
              </a:ext>
            </a:extLst>
          </p:cNvPr>
          <p:cNvSpPr>
            <a:spLocks noGrp="1"/>
          </p:cNvSpPr>
          <p:nvPr>
            <p:ph type="title"/>
          </p:nvPr>
        </p:nvSpPr>
        <p:spPr>
          <a:xfrm>
            <a:off x="1113948" y="756195"/>
            <a:ext cx="10443634" cy="626520"/>
          </a:xfrm>
        </p:spPr>
        <p:txBody>
          <a:bodyPr>
            <a:noAutofit/>
          </a:bodyPr>
          <a:lstStyle/>
          <a:p>
            <a:r>
              <a:rPr lang="el-GR" sz="3600" b="1" dirty="0">
                <a:solidFill>
                  <a:schemeClr val="accent2"/>
                </a:solidFill>
                <a:latin typeface="Inter"/>
              </a:rPr>
              <a:t>Ορισμός Και Σημασία Της Δημόσιας Διαβούλευσης</a:t>
            </a:r>
            <a:endParaRPr lang="en-US" sz="3600" b="1" dirty="0">
              <a:solidFill>
                <a:schemeClr val="accent2"/>
              </a:solidFill>
              <a:latin typeface="Inter"/>
            </a:endParaRPr>
          </a:p>
        </p:txBody>
      </p:sp>
      <p:graphicFrame>
        <p:nvGraphicFramePr>
          <p:cNvPr id="4" name="Content Placeholder 2" descr="timeline">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27531814"/>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CFD7BA7A-7245-1A6C-1B05-97D854F9AA5F}"/>
              </a:ext>
            </a:extLst>
          </p:cNvPr>
          <p:cNvSpPr>
            <a:spLocks noGrp="1"/>
          </p:cNvSpPr>
          <p:nvPr>
            <p:ph type="sldNum" sz="quarter" idx="12"/>
          </p:nvPr>
        </p:nvSpPr>
        <p:spPr/>
        <p:txBody>
          <a:bodyPr/>
          <a:lstStyle/>
          <a:p>
            <a:fld id="{3A98EE3D-8CD1-4C3F-BD1C-C98C9596463C}" type="slidenum">
              <a:rPr lang="en-US" smtClean="0"/>
              <a:t>5</a:t>
            </a:fld>
            <a:endParaRPr lang="en-US" dirty="0"/>
          </a:p>
        </p:txBody>
      </p:sp>
      <p:sp>
        <p:nvSpPr>
          <p:cNvPr id="3" name="Title 1">
            <a:extLst>
              <a:ext uri="{FF2B5EF4-FFF2-40B4-BE49-F238E27FC236}">
                <a16:creationId xmlns:a16="http://schemas.microsoft.com/office/drawing/2014/main" id="{DCF8A88D-1DE4-8E15-A702-98239BD085E6}"/>
              </a:ext>
            </a:extLst>
          </p:cNvPr>
          <p:cNvSpPr txBox="1">
            <a:spLocks/>
          </p:cNvSpPr>
          <p:nvPr/>
        </p:nvSpPr>
        <p:spPr>
          <a:xfrm>
            <a:off x="406213" y="1182693"/>
            <a:ext cx="9708631" cy="1205521"/>
          </a:xfrm>
          <a:prstGeom prst="rect">
            <a:avLst/>
          </a:prstGeom>
        </p:spPr>
        <p:txBody>
          <a:bodyPr vert="horz" lIns="91440" tIns="45720" rIns="91440" bIns="45720" rtlCol="0" anchor="b">
            <a:normAutofit/>
          </a:bodyPr>
          <a:lst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l-GR" sz="1800" cap="none" dirty="0">
                <a:solidFill>
                  <a:srgbClr val="404959"/>
                </a:solidFill>
                <a:latin typeface="Arial" panose="020B0604020202020204" pitchFamily="34" charset="0"/>
                <a:cs typeface="Arial" panose="020B0604020202020204" pitchFamily="34" charset="0"/>
              </a:rPr>
              <a:t>Η Δημόσια Διαβούλευση αποτελεί ουσιώδη διαδικασία για τη Δημοκρατία και την ποιότητα των Νομοθετικών Αποφάσεων</a:t>
            </a:r>
            <a:r>
              <a:rPr lang="el-GR" sz="1800" cap="none" dirty="0">
                <a:solidFill>
                  <a:srgbClr val="404959"/>
                </a:solidFill>
                <a:highlight>
                  <a:srgbClr val="F2F2F2"/>
                </a:highlight>
                <a:latin typeface="Arial" panose="020B0604020202020204" pitchFamily="34" charset="0"/>
                <a:cs typeface="Arial" panose="020B0604020202020204" pitchFamily="34" charset="0"/>
              </a:rPr>
              <a:t>.</a:t>
            </a:r>
            <a:endParaRPr lang="en-US" sz="1800" cap="none" dirty="0">
              <a:latin typeface="Arial" panose="020B0604020202020204" pitchFamily="34" charset="0"/>
              <a:cs typeface="Arial" panose="020B0604020202020204" pitchFamily="34" charset="0"/>
            </a:endParaRPr>
          </a:p>
        </p:txBody>
      </p:sp>
      <p:pic>
        <p:nvPicPr>
          <p:cNvPr id="6" name="Graphic 5" descr="Speaker Phone">
            <a:extLst>
              <a:ext uri="{FF2B5EF4-FFF2-40B4-BE49-F238E27FC236}">
                <a16:creationId xmlns:a16="http://schemas.microsoft.com/office/drawing/2014/main" id="{4AC3C7EC-E0D4-5636-442B-439E6825515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638800" y="3457644"/>
            <a:ext cx="914400" cy="914400"/>
          </a:xfrm>
          <a:prstGeom prst="rect">
            <a:avLst/>
          </a:prstGeom>
        </p:spPr>
      </p:pic>
      <p:pic>
        <p:nvPicPr>
          <p:cNvPr id="8" name="Graphic 7" descr="Universal Access">
            <a:extLst>
              <a:ext uri="{FF2B5EF4-FFF2-40B4-BE49-F238E27FC236}">
                <a16:creationId xmlns:a16="http://schemas.microsoft.com/office/drawing/2014/main" id="{C3B0AED0-B328-B0B5-7FE1-82F0C2231CF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686580" y="3607222"/>
            <a:ext cx="914400" cy="914400"/>
          </a:xfrm>
          <a:prstGeom prst="rect">
            <a:avLst/>
          </a:prstGeom>
        </p:spPr>
      </p:pic>
      <p:pic>
        <p:nvPicPr>
          <p:cNvPr id="10" name="Graphic 9" descr="Gears">
            <a:extLst>
              <a:ext uri="{FF2B5EF4-FFF2-40B4-BE49-F238E27FC236}">
                <a16:creationId xmlns:a16="http://schemas.microsoft.com/office/drawing/2014/main" id="{E878B0BF-4251-4434-0758-9F7E7FB773F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777111" y="3701256"/>
            <a:ext cx="914400" cy="914400"/>
          </a:xfrm>
          <a:prstGeom prst="rect">
            <a:avLst/>
          </a:prstGeom>
        </p:spPr>
      </p:pic>
    </p:spTree>
    <p:extLst>
      <p:ext uri="{BB962C8B-B14F-4D97-AF65-F5344CB8AC3E}">
        <p14:creationId xmlns:p14="http://schemas.microsoft.com/office/powerpoint/2010/main" val="2637846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EC700-4B61-9062-8A2E-89C8F0E86913}"/>
              </a:ext>
            </a:extLst>
          </p:cNvPr>
          <p:cNvSpPr>
            <a:spLocks noGrp="1"/>
          </p:cNvSpPr>
          <p:nvPr>
            <p:ph type="title"/>
          </p:nvPr>
        </p:nvSpPr>
        <p:spPr>
          <a:xfrm>
            <a:off x="852699" y="290957"/>
            <a:ext cx="8596668" cy="1320800"/>
          </a:xfrm>
        </p:spPr>
        <p:txBody>
          <a:bodyPr>
            <a:normAutofit fontScale="90000"/>
          </a:bodyPr>
          <a:lstStyle/>
          <a:p>
            <a:br>
              <a:rPr lang="el-GR" sz="3600" b="1" dirty="0">
                <a:latin typeface="Arial" panose="020B0604020202020204" pitchFamily="34" charset="0"/>
                <a:cs typeface="Arial" panose="020B0604020202020204" pitchFamily="34" charset="0"/>
              </a:rPr>
            </a:br>
            <a:r>
              <a:rPr lang="el-GR" sz="4800" b="1" dirty="0">
                <a:solidFill>
                  <a:schemeClr val="accent2"/>
                </a:solidFill>
                <a:latin typeface="Inter"/>
              </a:rPr>
              <a:t>Τι είναι η Διαβούλευση</a:t>
            </a:r>
            <a:endParaRPr lang="en-CY" sz="4800" b="1" dirty="0">
              <a:solidFill>
                <a:schemeClr val="accent2"/>
              </a:solidFill>
              <a:latin typeface="Inter"/>
            </a:endParaRPr>
          </a:p>
        </p:txBody>
      </p:sp>
      <p:sp>
        <p:nvSpPr>
          <p:cNvPr id="3" name="Content Placeholder 2">
            <a:extLst>
              <a:ext uri="{FF2B5EF4-FFF2-40B4-BE49-F238E27FC236}">
                <a16:creationId xmlns:a16="http://schemas.microsoft.com/office/drawing/2014/main" id="{ABA558E5-A0C4-C673-B766-FF3D8B14BCDF}"/>
              </a:ext>
            </a:extLst>
          </p:cNvPr>
          <p:cNvSpPr>
            <a:spLocks noGrp="1"/>
          </p:cNvSpPr>
          <p:nvPr>
            <p:ph idx="1"/>
          </p:nvPr>
        </p:nvSpPr>
        <p:spPr>
          <a:xfrm>
            <a:off x="581194" y="1611757"/>
            <a:ext cx="11029615" cy="3634486"/>
          </a:xfrm>
        </p:spPr>
        <p:txBody>
          <a:bodyPr>
            <a:normAutofit/>
          </a:bodyPr>
          <a:lstStyle/>
          <a:p>
            <a:pPr algn="l"/>
            <a:r>
              <a:rPr lang="el-GR" i="1" u="none" strike="noStrike" baseline="0" dirty="0">
                <a:solidFill>
                  <a:srgbClr val="000000"/>
                </a:solidFill>
                <a:latin typeface="Arial" panose="020B0604020202020204" pitchFamily="34" charset="0"/>
              </a:rPr>
              <a:t>Η Διαβούλευση αποτελεί μία δυναμική και συνεχή διαδικασία η οποία δύναται να διεξάγεται κατά τα διάφορα στάδια διαμόρφωσης της νομοθεσίας.</a:t>
            </a:r>
          </a:p>
          <a:p>
            <a:pPr algn="l"/>
            <a:r>
              <a:rPr lang="el-GR" i="1" u="none" strike="noStrike" baseline="0" dirty="0">
                <a:solidFill>
                  <a:srgbClr val="000000"/>
                </a:solidFill>
                <a:latin typeface="Arial" panose="020B0604020202020204" pitchFamily="34" charset="0"/>
              </a:rPr>
              <a:t> Συστήνεται να ξεκινά από το αρχικό στάδιο κατά το οποίο λαμβάνεται η απόφαση για χάραξη συγκεκριμένης πολιτικής προσέγγισης, πριν ακόμη ξεκινήσει η διαμόρφωση συγκεκριμένης νομοθετικής πρότασης ώστε να εξετάζονται, μεταξύ άλλων, σε συνεργασία με τους εμπλεκόμενους φορείς, τυχόν εναλλακτικές επιλογές ρύθμισης για επίτευξη του επιδιωκόμενου στόχου πολιτικής. </a:t>
            </a:r>
            <a:endParaRPr lang="en-CY" dirty="0"/>
          </a:p>
        </p:txBody>
      </p:sp>
      <p:sp>
        <p:nvSpPr>
          <p:cNvPr id="4" name="Slide Number Placeholder 3">
            <a:extLst>
              <a:ext uri="{FF2B5EF4-FFF2-40B4-BE49-F238E27FC236}">
                <a16:creationId xmlns:a16="http://schemas.microsoft.com/office/drawing/2014/main" id="{3D5999F3-41C6-F9F1-1998-D6E688774A7C}"/>
              </a:ext>
            </a:extLst>
          </p:cNvPr>
          <p:cNvSpPr>
            <a:spLocks noGrp="1"/>
          </p:cNvSpPr>
          <p:nvPr>
            <p:ph type="sldNum" sz="quarter" idx="12"/>
          </p:nvPr>
        </p:nvSpPr>
        <p:spPr/>
        <p:txBody>
          <a:bodyPr/>
          <a:lstStyle/>
          <a:p>
            <a:fld id="{3A98EE3D-8CD1-4C3F-BD1C-C98C9596463C}" type="slidenum">
              <a:rPr lang="en-US" smtClean="0"/>
              <a:t>6</a:t>
            </a:fld>
            <a:endParaRPr lang="en-US" dirty="0"/>
          </a:p>
        </p:txBody>
      </p:sp>
    </p:spTree>
    <p:extLst>
      <p:ext uri="{BB962C8B-B14F-4D97-AF65-F5344CB8AC3E}">
        <p14:creationId xmlns:p14="http://schemas.microsoft.com/office/powerpoint/2010/main" val="131925451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E4BC-D723-A9DE-4509-751955706BB7}"/>
              </a:ext>
            </a:extLst>
          </p:cNvPr>
          <p:cNvSpPr>
            <a:spLocks noGrp="1"/>
          </p:cNvSpPr>
          <p:nvPr>
            <p:ph type="title"/>
          </p:nvPr>
        </p:nvSpPr>
        <p:spPr>
          <a:xfrm>
            <a:off x="581192" y="702156"/>
            <a:ext cx="11140908" cy="821844"/>
          </a:xfrm>
        </p:spPr>
        <p:txBody>
          <a:bodyPr>
            <a:noAutofit/>
          </a:bodyPr>
          <a:lstStyle/>
          <a:p>
            <a:r>
              <a:rPr lang="el-GR" b="1" dirty="0">
                <a:solidFill>
                  <a:schemeClr val="accent2"/>
                </a:solidFill>
                <a:latin typeface="Inter"/>
              </a:rPr>
              <a:t>Βήματα Σχεδιασμού Διαβούλευσης</a:t>
            </a:r>
            <a:endParaRPr lang="en-CY" b="1" dirty="0">
              <a:solidFill>
                <a:schemeClr val="accent2"/>
              </a:solidFill>
              <a:latin typeface="Inter"/>
            </a:endParaRPr>
          </a:p>
        </p:txBody>
      </p:sp>
      <p:sp>
        <p:nvSpPr>
          <p:cNvPr id="3" name="Content Placeholder 2">
            <a:extLst>
              <a:ext uri="{FF2B5EF4-FFF2-40B4-BE49-F238E27FC236}">
                <a16:creationId xmlns:a16="http://schemas.microsoft.com/office/drawing/2014/main" id="{53AC31C7-61EC-A49C-5F5F-6EF0825E2B23}"/>
              </a:ext>
            </a:extLst>
          </p:cNvPr>
          <p:cNvSpPr>
            <a:spLocks noGrp="1"/>
          </p:cNvSpPr>
          <p:nvPr>
            <p:ph idx="1"/>
          </p:nvPr>
        </p:nvSpPr>
        <p:spPr>
          <a:xfrm>
            <a:off x="581192" y="2340864"/>
            <a:ext cx="8020941" cy="3574514"/>
          </a:xfrm>
        </p:spPr>
        <p:txBody>
          <a:bodyPr>
            <a:normAutofit/>
          </a:bodyPr>
          <a:lstStyle/>
          <a:p>
            <a:pPr marL="0" indent="0">
              <a:buNone/>
            </a:pPr>
            <a:r>
              <a:rPr lang="el-GR" b="0" i="0" dirty="0">
                <a:solidFill>
                  <a:srgbClr val="FF0000"/>
                </a:solidFill>
                <a:effectLst/>
                <a:latin typeface="Inter"/>
              </a:rPr>
              <a:t>Καθορισμός Βασικών Σταδίων για Αποτελεσματική Διαβούλευση</a:t>
            </a:r>
            <a:endParaRPr lang="en-US" b="0" i="0" dirty="0">
              <a:solidFill>
                <a:srgbClr val="FF0000"/>
              </a:solidFill>
              <a:effectLst/>
              <a:latin typeface="Inter"/>
            </a:endParaRPr>
          </a:p>
          <a:p>
            <a:endParaRPr lang="en-US" dirty="0">
              <a:solidFill>
                <a:srgbClr val="404959"/>
              </a:solidFill>
              <a:latin typeface="Inter"/>
            </a:endParaRPr>
          </a:p>
          <a:p>
            <a:pPr marL="342900" indent="-342900">
              <a:buFont typeface="+mj-lt"/>
              <a:buAutoNum type="arabicPeriod"/>
            </a:pPr>
            <a:r>
              <a:rPr lang="el-GR" dirty="0">
                <a:solidFill>
                  <a:srgbClr val="404959"/>
                </a:solidFill>
                <a:latin typeface="Inter"/>
              </a:rPr>
              <a:t>Καθορισμός Στόχων</a:t>
            </a:r>
          </a:p>
          <a:p>
            <a:pPr marL="342900" indent="-342900">
              <a:buFont typeface="+mj-lt"/>
              <a:buAutoNum type="arabicPeriod"/>
            </a:pPr>
            <a:endParaRPr lang="el-GR" dirty="0">
              <a:solidFill>
                <a:srgbClr val="404959"/>
              </a:solidFill>
              <a:latin typeface="Inter"/>
            </a:endParaRPr>
          </a:p>
          <a:p>
            <a:pPr marL="342900" indent="-342900">
              <a:buFont typeface="+mj-lt"/>
              <a:buAutoNum type="arabicPeriod"/>
            </a:pPr>
            <a:r>
              <a:rPr lang="el-GR" dirty="0">
                <a:solidFill>
                  <a:srgbClr val="404959"/>
                </a:solidFill>
                <a:latin typeface="Inter"/>
              </a:rPr>
              <a:t>Προσδιορισμός Κοινού</a:t>
            </a:r>
          </a:p>
          <a:p>
            <a:pPr marL="342900" indent="-342900">
              <a:buFont typeface="+mj-lt"/>
              <a:buAutoNum type="arabicPeriod"/>
            </a:pPr>
            <a:endParaRPr lang="el-GR" dirty="0">
              <a:solidFill>
                <a:srgbClr val="404959"/>
              </a:solidFill>
              <a:latin typeface="Inter"/>
            </a:endParaRPr>
          </a:p>
          <a:p>
            <a:pPr marL="342900" indent="-342900">
              <a:buFont typeface="+mj-lt"/>
              <a:buAutoNum type="arabicPeriod"/>
            </a:pPr>
            <a:r>
              <a:rPr lang="el-GR" dirty="0">
                <a:solidFill>
                  <a:srgbClr val="404959"/>
                </a:solidFill>
                <a:latin typeface="Inter"/>
              </a:rPr>
              <a:t>Επιλογή Μεθόδων</a:t>
            </a:r>
            <a:endParaRPr lang="en-CY" dirty="0"/>
          </a:p>
        </p:txBody>
      </p:sp>
      <p:sp>
        <p:nvSpPr>
          <p:cNvPr id="4" name="Slide Number Placeholder 3">
            <a:extLst>
              <a:ext uri="{FF2B5EF4-FFF2-40B4-BE49-F238E27FC236}">
                <a16:creationId xmlns:a16="http://schemas.microsoft.com/office/drawing/2014/main" id="{4FD412EC-6E4D-E725-7321-8BA7D02DDF5F}"/>
              </a:ext>
            </a:extLst>
          </p:cNvPr>
          <p:cNvSpPr>
            <a:spLocks noGrp="1"/>
          </p:cNvSpPr>
          <p:nvPr>
            <p:ph type="sldNum" sz="quarter" idx="12"/>
          </p:nvPr>
        </p:nvSpPr>
        <p:spPr/>
        <p:txBody>
          <a:bodyPr/>
          <a:lstStyle/>
          <a:p>
            <a:fld id="{3A98EE3D-8CD1-4C3F-BD1C-C98C9596463C}" type="slidenum">
              <a:rPr lang="en-US" smtClean="0"/>
              <a:t>7</a:t>
            </a:fld>
            <a:endParaRPr lang="en-US" dirty="0"/>
          </a:p>
        </p:txBody>
      </p:sp>
      <p:pic>
        <p:nvPicPr>
          <p:cNvPr id="5" name="Graphic 4" descr="Target">
            <a:extLst>
              <a:ext uri="{FF2B5EF4-FFF2-40B4-BE49-F238E27FC236}">
                <a16:creationId xmlns:a16="http://schemas.microsoft.com/office/drawing/2014/main" id="{5A52A3D8-77AC-7340-C26B-2295D6E54F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98800" y="3265311"/>
            <a:ext cx="914400" cy="914400"/>
          </a:xfrm>
          <a:prstGeom prst="rect">
            <a:avLst/>
          </a:prstGeom>
        </p:spPr>
      </p:pic>
      <p:pic>
        <p:nvPicPr>
          <p:cNvPr id="7" name="Graphic 6" descr="Target Audience">
            <a:extLst>
              <a:ext uri="{FF2B5EF4-FFF2-40B4-BE49-F238E27FC236}">
                <a16:creationId xmlns:a16="http://schemas.microsoft.com/office/drawing/2014/main" id="{81902E53-CFED-88AD-5EB1-5F086CF2F70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01352" y="4086578"/>
            <a:ext cx="914400" cy="914400"/>
          </a:xfrm>
          <a:prstGeom prst="rect">
            <a:avLst/>
          </a:prstGeom>
        </p:spPr>
      </p:pic>
      <p:pic>
        <p:nvPicPr>
          <p:cNvPr id="9" name="Graphic 8" descr="Advertising">
            <a:extLst>
              <a:ext uri="{FF2B5EF4-FFF2-40B4-BE49-F238E27FC236}">
                <a16:creationId xmlns:a16="http://schemas.microsoft.com/office/drawing/2014/main" id="{6E7F266A-67AC-975A-6700-F041FEA99B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861850" y="5000978"/>
            <a:ext cx="914400" cy="914400"/>
          </a:xfrm>
          <a:prstGeom prst="rect">
            <a:avLst/>
          </a:prstGeom>
        </p:spPr>
      </p:pic>
    </p:spTree>
    <p:extLst>
      <p:ext uri="{BB962C8B-B14F-4D97-AF65-F5344CB8AC3E}">
        <p14:creationId xmlns:p14="http://schemas.microsoft.com/office/powerpoint/2010/main" val="15547023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6182-F685-50FC-C982-75F03EE26969}"/>
              </a:ext>
            </a:extLst>
          </p:cNvPr>
          <p:cNvSpPr>
            <a:spLocks noGrp="1"/>
          </p:cNvSpPr>
          <p:nvPr>
            <p:ph type="title"/>
          </p:nvPr>
        </p:nvSpPr>
        <p:spPr>
          <a:xfrm>
            <a:off x="464551" y="977509"/>
            <a:ext cx="11029616" cy="1188720"/>
          </a:xfrm>
        </p:spPr>
        <p:txBody>
          <a:bodyPr>
            <a:normAutofit fontScale="90000"/>
          </a:bodyPr>
          <a:lstStyle/>
          <a:p>
            <a:r>
              <a:rPr lang="el-GR" sz="4800" b="1" dirty="0">
                <a:solidFill>
                  <a:schemeClr val="accent2"/>
                </a:solidFill>
                <a:latin typeface="Inter"/>
              </a:rPr>
              <a:t>ΣΤΟΧΕΥΜΕΝΗ</a:t>
            </a:r>
            <a:r>
              <a:rPr lang="en-US" sz="4800" b="1" dirty="0">
                <a:solidFill>
                  <a:schemeClr val="accent2"/>
                </a:solidFill>
                <a:latin typeface="Inter"/>
              </a:rPr>
              <a:t>  </a:t>
            </a:r>
            <a:r>
              <a:rPr lang="el-GR" sz="4800" b="1" dirty="0">
                <a:solidFill>
                  <a:schemeClr val="accent2"/>
                </a:solidFill>
                <a:latin typeface="Inter"/>
              </a:rPr>
              <a:t> ΔΙΑΒΟΥΛΕΥΣΗ </a:t>
            </a:r>
            <a:br>
              <a:rPr lang="el-GR" sz="4000" b="1" dirty="0"/>
            </a:br>
            <a:endParaRPr lang="en-CY" sz="4000" b="1" dirty="0"/>
          </a:p>
        </p:txBody>
      </p:sp>
      <p:sp>
        <p:nvSpPr>
          <p:cNvPr id="3" name="Content Placeholder 2">
            <a:extLst>
              <a:ext uri="{FF2B5EF4-FFF2-40B4-BE49-F238E27FC236}">
                <a16:creationId xmlns:a16="http://schemas.microsoft.com/office/drawing/2014/main" id="{D78767ED-C280-1579-6E73-65A2D9F61BE4}"/>
              </a:ext>
            </a:extLst>
          </p:cNvPr>
          <p:cNvSpPr>
            <a:spLocks noGrp="1"/>
          </p:cNvSpPr>
          <p:nvPr>
            <p:ph idx="1"/>
          </p:nvPr>
        </p:nvSpPr>
        <p:spPr>
          <a:xfrm>
            <a:off x="406230" y="3638592"/>
            <a:ext cx="11029615" cy="1695450"/>
          </a:xfrm>
        </p:spPr>
        <p:txBody>
          <a:bodyPr>
            <a:normAutofit fontScale="92500" lnSpcReduction="10000"/>
          </a:bodyPr>
          <a:lstStyle/>
          <a:p>
            <a:r>
              <a:rPr lang="el-GR" sz="1800" dirty="0">
                <a:solidFill>
                  <a:srgbClr val="000000"/>
                </a:solidFill>
                <a:latin typeface="Arial" panose="020B0604020202020204" pitchFamily="34" charset="0"/>
              </a:rPr>
              <a:t>Η Στοχευμένη Διαβούλευση, δύναται να διεξαχθεί μέσα από πιο γρήγορες, ευέλικτες και λιγότερο τυπικές διαδικασίες για μια πρώτη ανταλλαγή απόψεων και εκτίμηση των αντιδράσεων των επηρεαζόμενων φορέων. </a:t>
            </a:r>
          </a:p>
          <a:p>
            <a:r>
              <a:rPr lang="el-GR" sz="1800" dirty="0">
                <a:solidFill>
                  <a:srgbClr val="000000"/>
                </a:solidFill>
                <a:latin typeface="Arial" panose="020B0604020202020204" pitchFamily="34" charset="0"/>
              </a:rPr>
              <a:t>Μπορεί να διεξαχθεί ad hoc, μέσω ανεπίσημων συναντήσεων, τηλεφωνημάτων, επιστολών κ.τ.λ. </a:t>
            </a:r>
          </a:p>
          <a:p>
            <a:pPr marL="0" indent="0">
              <a:buNone/>
            </a:pPr>
            <a:endParaRPr lang="el-GR" sz="1800" dirty="0">
              <a:solidFill>
                <a:srgbClr val="000000"/>
              </a:solidFill>
              <a:latin typeface="Arial" panose="020B0604020202020204" pitchFamily="34" charset="0"/>
            </a:endParaRPr>
          </a:p>
          <a:p>
            <a:r>
              <a:rPr lang="el-GR" sz="1800" b="1" u="sng" dirty="0">
                <a:solidFill>
                  <a:srgbClr val="FF0000"/>
                </a:solidFill>
                <a:latin typeface="Arial" panose="020B0604020202020204" pitchFamily="34" charset="0"/>
              </a:rPr>
              <a:t>Με το τέλος της Στοχευμένης Διαβούλευσης ακολουθείται Δημόσια Διαβούλευση. </a:t>
            </a:r>
            <a:endParaRPr lang="en-CY" b="1" u="sng" dirty="0">
              <a:solidFill>
                <a:srgbClr val="FF0000"/>
              </a:solidFill>
            </a:endParaRPr>
          </a:p>
        </p:txBody>
      </p:sp>
      <p:sp>
        <p:nvSpPr>
          <p:cNvPr id="5" name="Slide Number Placeholder 4">
            <a:extLst>
              <a:ext uri="{FF2B5EF4-FFF2-40B4-BE49-F238E27FC236}">
                <a16:creationId xmlns:a16="http://schemas.microsoft.com/office/drawing/2014/main" id="{DCF0B322-B494-3DDE-0320-0FD7CDDC93D3}"/>
              </a:ext>
            </a:extLst>
          </p:cNvPr>
          <p:cNvSpPr>
            <a:spLocks noGrp="1"/>
          </p:cNvSpPr>
          <p:nvPr>
            <p:ph type="sldNum" sz="quarter" idx="12"/>
          </p:nvPr>
        </p:nvSpPr>
        <p:spPr/>
        <p:txBody>
          <a:bodyPr/>
          <a:lstStyle/>
          <a:p>
            <a:fld id="{3A98EE3D-8CD1-4C3F-BD1C-C98C9596463C}" type="slidenum">
              <a:rPr lang="en-US" smtClean="0"/>
              <a:t>8</a:t>
            </a:fld>
            <a:endParaRPr lang="en-US" dirty="0"/>
          </a:p>
        </p:txBody>
      </p:sp>
      <p:sp>
        <p:nvSpPr>
          <p:cNvPr id="4" name="TextBox 3">
            <a:extLst>
              <a:ext uri="{FF2B5EF4-FFF2-40B4-BE49-F238E27FC236}">
                <a16:creationId xmlns:a16="http://schemas.microsoft.com/office/drawing/2014/main" id="{CEC655EC-AFAC-55B5-5F6E-E29CB1A7ABCA}"/>
              </a:ext>
            </a:extLst>
          </p:cNvPr>
          <p:cNvSpPr txBox="1"/>
          <p:nvPr/>
        </p:nvSpPr>
        <p:spPr>
          <a:xfrm>
            <a:off x="464551" y="2246953"/>
            <a:ext cx="10912975" cy="461665"/>
          </a:xfrm>
          <a:prstGeom prst="rect">
            <a:avLst/>
          </a:prstGeom>
          <a:noFill/>
        </p:spPr>
        <p:txBody>
          <a:bodyPr wrap="square" rtlCol="0">
            <a:spAutoFit/>
          </a:bodyPr>
          <a:lstStyle/>
          <a:p>
            <a:r>
              <a:rPr lang="el-GR" sz="2400" dirty="0"/>
              <a:t>Ένα ευέλικτο εργαλείο για πρώιμη ανταλλαγή απόψεων</a:t>
            </a:r>
            <a:endParaRPr lang="en-CY" sz="2400" dirty="0"/>
          </a:p>
        </p:txBody>
      </p:sp>
    </p:spTree>
    <p:extLst>
      <p:ext uri="{BB962C8B-B14F-4D97-AF65-F5344CB8AC3E}">
        <p14:creationId xmlns:p14="http://schemas.microsoft.com/office/powerpoint/2010/main" val="10733889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08F5-F322-7E4E-EF06-8DA2FBD47B9E}"/>
              </a:ext>
            </a:extLst>
          </p:cNvPr>
          <p:cNvSpPr>
            <a:spLocks noGrp="1"/>
          </p:cNvSpPr>
          <p:nvPr>
            <p:ph type="title"/>
          </p:nvPr>
        </p:nvSpPr>
        <p:spPr>
          <a:xfrm>
            <a:off x="581193" y="729658"/>
            <a:ext cx="11496507" cy="1195730"/>
          </a:xfrm>
        </p:spPr>
        <p:txBody>
          <a:bodyPr>
            <a:normAutofit fontScale="90000"/>
          </a:bodyPr>
          <a:lstStyle/>
          <a:p>
            <a:r>
              <a:rPr lang="el-GR" sz="4800" b="1" dirty="0" err="1">
                <a:solidFill>
                  <a:schemeClr val="accent2"/>
                </a:solidFill>
                <a:latin typeface="Inter"/>
              </a:rPr>
              <a:t>Μεθοδοι</a:t>
            </a:r>
            <a:r>
              <a:rPr lang="el-GR" sz="4800" b="1" dirty="0">
                <a:solidFill>
                  <a:schemeClr val="accent2"/>
                </a:solidFill>
                <a:latin typeface="Inter"/>
              </a:rPr>
              <a:t> και </a:t>
            </a:r>
            <a:r>
              <a:rPr lang="el-GR" sz="4800" b="1" dirty="0" err="1">
                <a:solidFill>
                  <a:schemeClr val="accent2"/>
                </a:solidFill>
                <a:latin typeface="Inter"/>
              </a:rPr>
              <a:t>Εργαλεια</a:t>
            </a:r>
            <a:r>
              <a:rPr lang="el-GR" sz="4800" b="1" dirty="0">
                <a:solidFill>
                  <a:schemeClr val="accent2"/>
                </a:solidFill>
                <a:latin typeface="Inter"/>
              </a:rPr>
              <a:t> </a:t>
            </a:r>
            <a:r>
              <a:rPr lang="el-GR" sz="4800" b="1" dirty="0" err="1">
                <a:solidFill>
                  <a:schemeClr val="accent2"/>
                </a:solidFill>
                <a:latin typeface="Inter"/>
              </a:rPr>
              <a:t>Διαβουλευσης</a:t>
            </a:r>
            <a:r>
              <a:rPr lang="el-GR" sz="4800" b="1" dirty="0">
                <a:solidFill>
                  <a:schemeClr val="accent2"/>
                </a:solidFill>
                <a:latin typeface="Inter"/>
              </a:rPr>
              <a:t> (</a:t>
            </a:r>
            <a:r>
              <a:rPr lang="el-GR" sz="4800" b="1" dirty="0" err="1">
                <a:solidFill>
                  <a:schemeClr val="accent2"/>
                </a:solidFill>
                <a:latin typeface="Inter"/>
              </a:rPr>
              <a:t>στοχευμενη</a:t>
            </a:r>
            <a:r>
              <a:rPr lang="el-GR" sz="4800" b="1" dirty="0">
                <a:solidFill>
                  <a:schemeClr val="accent2"/>
                </a:solidFill>
                <a:latin typeface="Inter"/>
              </a:rPr>
              <a:t> </a:t>
            </a:r>
            <a:r>
              <a:rPr lang="el-GR" sz="4800" b="1" dirty="0" err="1">
                <a:solidFill>
                  <a:schemeClr val="accent2"/>
                </a:solidFill>
                <a:latin typeface="Inter"/>
              </a:rPr>
              <a:t>διαβουλευση</a:t>
            </a:r>
            <a:r>
              <a:rPr lang="el-GR" sz="4800" b="1" dirty="0">
                <a:solidFill>
                  <a:schemeClr val="accent2"/>
                </a:solidFill>
                <a:latin typeface="Inter"/>
              </a:rPr>
              <a:t>)</a:t>
            </a:r>
            <a:endParaRPr lang="en-CY" sz="4800" b="1" dirty="0">
              <a:solidFill>
                <a:schemeClr val="accent2"/>
              </a:solidFill>
              <a:latin typeface="Inter"/>
            </a:endParaRPr>
          </a:p>
        </p:txBody>
      </p:sp>
      <p:sp>
        <p:nvSpPr>
          <p:cNvPr id="8" name="Text Placeholder 7">
            <a:extLst>
              <a:ext uri="{FF2B5EF4-FFF2-40B4-BE49-F238E27FC236}">
                <a16:creationId xmlns:a16="http://schemas.microsoft.com/office/drawing/2014/main" id="{F323DEDD-D042-5572-6227-BFF597B26F2A}"/>
              </a:ext>
            </a:extLst>
          </p:cNvPr>
          <p:cNvSpPr>
            <a:spLocks noGrp="1"/>
          </p:cNvSpPr>
          <p:nvPr>
            <p:ph type="body" idx="1"/>
          </p:nvPr>
        </p:nvSpPr>
        <p:spPr/>
        <p:txBody>
          <a:bodyPr/>
          <a:lstStyle/>
          <a:p>
            <a:r>
              <a:rPr lang="el-GR" b="1" i="0" dirty="0">
                <a:solidFill>
                  <a:srgbClr val="FF0000"/>
                </a:solidFill>
                <a:effectLst/>
                <a:latin typeface="Inter"/>
              </a:rPr>
              <a:t>Ερωτηματολόγια και Έρευνες</a:t>
            </a:r>
            <a:endParaRPr lang="en-CY" dirty="0">
              <a:solidFill>
                <a:srgbClr val="FF0000"/>
              </a:solidFill>
            </a:endParaRPr>
          </a:p>
        </p:txBody>
      </p:sp>
      <p:sp>
        <p:nvSpPr>
          <p:cNvPr id="9" name="Content Placeholder 8">
            <a:extLst>
              <a:ext uri="{FF2B5EF4-FFF2-40B4-BE49-F238E27FC236}">
                <a16:creationId xmlns:a16="http://schemas.microsoft.com/office/drawing/2014/main" id="{B8D3D0EF-2393-7BC1-16B2-B69BB88D9FEE}"/>
              </a:ext>
            </a:extLst>
          </p:cNvPr>
          <p:cNvSpPr>
            <a:spLocks noGrp="1"/>
          </p:cNvSpPr>
          <p:nvPr>
            <p:ph sz="half" idx="2"/>
          </p:nvPr>
        </p:nvSpPr>
        <p:spPr/>
        <p:txBody>
          <a:bodyPr/>
          <a:lstStyle/>
          <a:p>
            <a:r>
              <a:rPr lang="el-GR" b="0" i="0" dirty="0">
                <a:effectLst/>
                <a:latin typeface="Inter"/>
              </a:rPr>
              <a:t>Χρήση δομημένων ερωτηματολογίων και έρευνας για τη συγκέντρωση γνώμης και δεδομένων από το κοινό.</a:t>
            </a:r>
          </a:p>
          <a:p>
            <a:pPr marL="0" indent="0">
              <a:buNone/>
            </a:pPr>
            <a:r>
              <a:rPr lang="el-GR" b="1" i="0" dirty="0">
                <a:solidFill>
                  <a:srgbClr val="FF0000"/>
                </a:solidFill>
                <a:effectLst/>
                <a:latin typeface="Inter"/>
              </a:rPr>
              <a:t>Χρήση Τεχνολογίας Πληροφόρησης</a:t>
            </a:r>
            <a:endParaRPr lang="el-GR" dirty="0">
              <a:solidFill>
                <a:srgbClr val="FF0000"/>
              </a:solidFill>
              <a:latin typeface="Inter"/>
            </a:endParaRPr>
          </a:p>
          <a:p>
            <a:r>
              <a:rPr lang="en-US" dirty="0">
                <a:solidFill>
                  <a:srgbClr val="070B12"/>
                </a:solidFill>
                <a:latin typeface="Inter"/>
              </a:rPr>
              <a:t>Google forms etc.</a:t>
            </a:r>
            <a:r>
              <a:rPr lang="el-GR" dirty="0">
                <a:solidFill>
                  <a:srgbClr val="070B12"/>
                </a:solidFill>
                <a:latin typeface="Inter"/>
              </a:rPr>
              <a:t> </a:t>
            </a:r>
            <a:endParaRPr lang="en-CY" dirty="0"/>
          </a:p>
        </p:txBody>
      </p:sp>
      <p:sp>
        <p:nvSpPr>
          <p:cNvPr id="10" name="Text Placeholder 9">
            <a:extLst>
              <a:ext uri="{FF2B5EF4-FFF2-40B4-BE49-F238E27FC236}">
                <a16:creationId xmlns:a16="http://schemas.microsoft.com/office/drawing/2014/main" id="{9868B9B3-0788-DF7D-FBBE-AEDB3D57398A}"/>
              </a:ext>
            </a:extLst>
          </p:cNvPr>
          <p:cNvSpPr>
            <a:spLocks noGrp="1"/>
          </p:cNvSpPr>
          <p:nvPr>
            <p:ph type="body" sz="quarter" idx="3"/>
          </p:nvPr>
        </p:nvSpPr>
        <p:spPr/>
        <p:txBody>
          <a:bodyPr/>
          <a:lstStyle/>
          <a:p>
            <a:r>
              <a:rPr lang="el-GR" b="1" i="0" dirty="0">
                <a:solidFill>
                  <a:srgbClr val="FF0000"/>
                </a:solidFill>
                <a:effectLst/>
                <a:latin typeface="Inter"/>
              </a:rPr>
              <a:t>Δημόσιες Ακροάσεις</a:t>
            </a:r>
            <a:endParaRPr lang="en-CY" dirty="0">
              <a:solidFill>
                <a:srgbClr val="FF0000"/>
              </a:solidFill>
            </a:endParaRPr>
          </a:p>
        </p:txBody>
      </p:sp>
      <p:sp>
        <p:nvSpPr>
          <p:cNvPr id="11" name="Content Placeholder 10">
            <a:extLst>
              <a:ext uri="{FF2B5EF4-FFF2-40B4-BE49-F238E27FC236}">
                <a16:creationId xmlns:a16="http://schemas.microsoft.com/office/drawing/2014/main" id="{9D2FEEA0-2E71-ACC2-7AAF-17261A1E23A7}"/>
              </a:ext>
            </a:extLst>
          </p:cNvPr>
          <p:cNvSpPr>
            <a:spLocks noGrp="1"/>
          </p:cNvSpPr>
          <p:nvPr>
            <p:ph sz="quarter" idx="4"/>
          </p:nvPr>
        </p:nvSpPr>
        <p:spPr/>
        <p:txBody>
          <a:bodyPr/>
          <a:lstStyle/>
          <a:p>
            <a:r>
              <a:rPr lang="el-GR" b="0" i="0" dirty="0">
                <a:effectLst/>
                <a:latin typeface="Inter"/>
              </a:rPr>
              <a:t>Οργανωμένες συναντήσεις όπου ο πληθυσμός μπορεί να εκφράσει τις απόψεις του για συγκεκριμένα ζητήματα.</a:t>
            </a:r>
          </a:p>
          <a:p>
            <a:r>
              <a:rPr lang="el-GR" b="0" i="0" dirty="0">
                <a:effectLst/>
                <a:latin typeface="Inter"/>
              </a:rPr>
              <a:t>Οργανωμένες συναντήσεις και εκδηλώσεις για τη συλλογή απόψεων και την ενημέρωση του κοινού.</a:t>
            </a:r>
          </a:p>
          <a:p>
            <a:endParaRPr lang="en-CY" dirty="0"/>
          </a:p>
        </p:txBody>
      </p:sp>
      <p:sp>
        <p:nvSpPr>
          <p:cNvPr id="3" name="Slide Number Placeholder 2">
            <a:extLst>
              <a:ext uri="{FF2B5EF4-FFF2-40B4-BE49-F238E27FC236}">
                <a16:creationId xmlns:a16="http://schemas.microsoft.com/office/drawing/2014/main" id="{F75C7DE5-5FB5-9082-6D13-AF3BDE39A982}"/>
              </a:ext>
            </a:extLst>
          </p:cNvPr>
          <p:cNvSpPr>
            <a:spLocks noGrp="1"/>
          </p:cNvSpPr>
          <p:nvPr>
            <p:ph type="sldNum" sz="quarter" idx="12"/>
          </p:nvPr>
        </p:nvSpPr>
        <p:spPr/>
        <p:txBody>
          <a:bodyPr/>
          <a:lstStyle/>
          <a:p>
            <a:fld id="{3A98EE3D-8CD1-4C3F-BD1C-C98C9596463C}" type="slidenum">
              <a:rPr lang="en-US" smtClean="0"/>
              <a:t>9</a:t>
            </a:fld>
            <a:endParaRPr lang="en-US" dirty="0"/>
          </a:p>
        </p:txBody>
      </p:sp>
      <p:pic>
        <p:nvPicPr>
          <p:cNvPr id="13" name="Graphic 12" descr="Envelope">
            <a:extLst>
              <a:ext uri="{FF2B5EF4-FFF2-40B4-BE49-F238E27FC236}">
                <a16:creationId xmlns:a16="http://schemas.microsoft.com/office/drawing/2014/main" id="{AE3DA6AD-F681-D819-BBE3-56F3145817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4248" y="1758032"/>
            <a:ext cx="914400" cy="914400"/>
          </a:xfrm>
          <a:prstGeom prst="rect">
            <a:avLst/>
          </a:prstGeom>
        </p:spPr>
      </p:pic>
      <p:pic>
        <p:nvPicPr>
          <p:cNvPr id="15" name="Graphic 14" descr="Questions">
            <a:extLst>
              <a:ext uri="{FF2B5EF4-FFF2-40B4-BE49-F238E27FC236}">
                <a16:creationId xmlns:a16="http://schemas.microsoft.com/office/drawing/2014/main" id="{18A9BA7C-7FAF-99D2-3830-E8D03E5D802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34811" y="1653175"/>
            <a:ext cx="914400" cy="914400"/>
          </a:xfrm>
          <a:prstGeom prst="rect">
            <a:avLst/>
          </a:prstGeom>
        </p:spPr>
      </p:pic>
    </p:spTree>
    <p:extLst>
      <p:ext uri="{BB962C8B-B14F-4D97-AF65-F5344CB8AC3E}">
        <p14:creationId xmlns:p14="http://schemas.microsoft.com/office/powerpoint/2010/main" val="708558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08F5-F322-7E4E-EF06-8DA2FBD47B9E}"/>
              </a:ext>
            </a:extLst>
          </p:cNvPr>
          <p:cNvSpPr>
            <a:spLocks noGrp="1"/>
          </p:cNvSpPr>
          <p:nvPr>
            <p:ph type="title"/>
          </p:nvPr>
        </p:nvSpPr>
        <p:spPr>
          <a:xfrm>
            <a:off x="581192" y="702156"/>
            <a:ext cx="11029616" cy="707544"/>
          </a:xfrm>
        </p:spPr>
        <p:txBody>
          <a:bodyPr>
            <a:normAutofit fontScale="90000"/>
          </a:bodyPr>
          <a:lstStyle/>
          <a:p>
            <a:r>
              <a:rPr lang="el-GR" sz="4800" b="1" dirty="0">
                <a:solidFill>
                  <a:schemeClr val="accent2"/>
                </a:solidFill>
                <a:latin typeface="Inter"/>
              </a:rPr>
              <a:t>Διαβούλευση και Οργάνωση</a:t>
            </a:r>
            <a:endParaRPr lang="en-CY" sz="4800" b="1" dirty="0">
              <a:solidFill>
                <a:schemeClr val="accent2"/>
              </a:solidFill>
              <a:latin typeface="Inter"/>
            </a:endParaRPr>
          </a:p>
        </p:txBody>
      </p:sp>
      <p:sp>
        <p:nvSpPr>
          <p:cNvPr id="3" name="Content Placeholder 2">
            <a:extLst>
              <a:ext uri="{FF2B5EF4-FFF2-40B4-BE49-F238E27FC236}">
                <a16:creationId xmlns:a16="http://schemas.microsoft.com/office/drawing/2014/main" id="{F5C6EF4D-10D6-73C9-5D1F-593B9B12C20D}"/>
              </a:ext>
            </a:extLst>
          </p:cNvPr>
          <p:cNvSpPr>
            <a:spLocks noGrp="1"/>
          </p:cNvSpPr>
          <p:nvPr>
            <p:ph idx="1"/>
          </p:nvPr>
        </p:nvSpPr>
        <p:spPr/>
        <p:txBody>
          <a:bodyPr>
            <a:normAutofit/>
          </a:bodyPr>
          <a:lstStyle/>
          <a:p>
            <a:pPr marL="0" indent="0">
              <a:buNone/>
            </a:pPr>
            <a:r>
              <a:rPr lang="el-GR" b="1" i="0" u="sng" dirty="0">
                <a:solidFill>
                  <a:srgbClr val="FF0000"/>
                </a:solidFill>
                <a:effectLst/>
                <a:latin typeface="Inter"/>
              </a:rPr>
              <a:t>Οδηγός Δημόσιας Διαβούλευσης 2023</a:t>
            </a:r>
            <a:endParaRPr lang="en-US" b="1" i="0" u="sng" dirty="0">
              <a:solidFill>
                <a:srgbClr val="FF0000"/>
              </a:solidFill>
              <a:effectLst/>
              <a:latin typeface="Inter"/>
            </a:endParaRPr>
          </a:p>
          <a:p>
            <a:endParaRPr lang="en-US" b="1" dirty="0">
              <a:solidFill>
                <a:srgbClr val="070B12"/>
              </a:solidFill>
              <a:latin typeface="Inter"/>
            </a:endParaRPr>
          </a:p>
          <a:p>
            <a:r>
              <a:rPr lang="el-GR" b="1" i="0" dirty="0">
                <a:solidFill>
                  <a:srgbClr val="070B12"/>
                </a:solidFill>
                <a:effectLst/>
                <a:latin typeface="Inter"/>
              </a:rPr>
              <a:t>ΚΑΘΟΡΙΣΜΟΣ ΧΡΟΝΟΔΙΑΓΡΑΜΜΑΤΩΝ</a:t>
            </a:r>
          </a:p>
          <a:p>
            <a:r>
              <a:rPr lang="el-GR" b="1" i="0" dirty="0">
                <a:solidFill>
                  <a:srgbClr val="070B12"/>
                </a:solidFill>
                <a:effectLst/>
                <a:latin typeface="Inter"/>
              </a:rPr>
              <a:t>ΕΛΑΧΙΣΤΗ ΔΙΑΡΚΕΙΑ </a:t>
            </a:r>
            <a:r>
              <a:rPr lang="el-GR" b="1" dirty="0">
                <a:solidFill>
                  <a:srgbClr val="070B12"/>
                </a:solidFill>
                <a:latin typeface="Inter"/>
              </a:rPr>
              <a:t>ΔΗΜΟΣΙΑΣ ΔΙΑΒΟΥΛΕΥΣΗΣ </a:t>
            </a:r>
            <a:r>
              <a:rPr lang="en-US" b="1" i="0" dirty="0">
                <a:solidFill>
                  <a:srgbClr val="070B12"/>
                </a:solidFill>
                <a:effectLst/>
                <a:latin typeface="Inter"/>
              </a:rPr>
              <a:t>– 4 </a:t>
            </a:r>
            <a:r>
              <a:rPr lang="el-GR" b="1" i="0" dirty="0">
                <a:solidFill>
                  <a:srgbClr val="070B12"/>
                </a:solidFill>
                <a:effectLst/>
                <a:latin typeface="Inter"/>
              </a:rPr>
              <a:t>ΕΒΔΟΜΑΔΕΣ</a:t>
            </a:r>
          </a:p>
          <a:p>
            <a:r>
              <a:rPr lang="el-GR" b="1" dirty="0">
                <a:solidFill>
                  <a:srgbClr val="070B12"/>
                </a:solidFill>
                <a:latin typeface="Inter"/>
              </a:rPr>
              <a:t>Ε</a:t>
            </a:r>
            <a:r>
              <a:rPr lang="el-GR" b="1" i="0" dirty="0">
                <a:solidFill>
                  <a:srgbClr val="070B12"/>
                </a:solidFill>
                <a:effectLst/>
                <a:latin typeface="Inter"/>
              </a:rPr>
              <a:t>ΠΙΚΟΙΝΩΝΙΑ ΜΕ ΕΝΔΙΑΦΕΡΟΜΕΝΑ ΜΕΡΗ</a:t>
            </a:r>
          </a:p>
          <a:p>
            <a:r>
              <a:rPr lang="el-GR" b="1" i="0" dirty="0">
                <a:solidFill>
                  <a:srgbClr val="070B12"/>
                </a:solidFill>
                <a:effectLst/>
                <a:latin typeface="Inter"/>
              </a:rPr>
              <a:t>ΣΑΦΗΝΕΙΑ ΕΡΩΤΗΜΑΤΩΝ</a:t>
            </a:r>
            <a:endParaRPr lang="en-US" b="1" i="0" dirty="0">
              <a:solidFill>
                <a:srgbClr val="070B12"/>
              </a:solidFill>
              <a:effectLst/>
              <a:latin typeface="Inter"/>
            </a:endParaRPr>
          </a:p>
          <a:p>
            <a:r>
              <a:rPr lang="el-GR" b="1" dirty="0">
                <a:solidFill>
                  <a:srgbClr val="070B12"/>
                </a:solidFill>
                <a:latin typeface="Inter"/>
              </a:rPr>
              <a:t>ΣΥΛΛΟΓΗ ΕΙΣΗΓΗΣΕΩΝ</a:t>
            </a:r>
          </a:p>
          <a:p>
            <a:r>
              <a:rPr lang="el-GR" b="1" dirty="0">
                <a:solidFill>
                  <a:srgbClr val="070B12"/>
                </a:solidFill>
                <a:latin typeface="Inter"/>
              </a:rPr>
              <a:t>ΕΠΕΞΕΡΓΑΣΙΑ ΔΙΑΒΟΥΛΕΥΣΗΣ</a:t>
            </a:r>
          </a:p>
          <a:p>
            <a:r>
              <a:rPr lang="el-GR" b="1" dirty="0">
                <a:solidFill>
                  <a:srgbClr val="070B12"/>
                </a:solidFill>
                <a:latin typeface="Inter"/>
              </a:rPr>
              <a:t>ΚΛΕΙΣΙΜΟ ΔΙΑΒΟΥΛΕΥΣΗΣ</a:t>
            </a:r>
          </a:p>
          <a:p>
            <a:endParaRPr lang="el-GR" b="1" dirty="0">
              <a:solidFill>
                <a:srgbClr val="070B12"/>
              </a:solidFill>
              <a:latin typeface="Inter"/>
            </a:endParaRPr>
          </a:p>
          <a:p>
            <a:endParaRPr lang="el-GR" b="1" i="0" dirty="0">
              <a:solidFill>
                <a:srgbClr val="070B12"/>
              </a:solidFill>
              <a:effectLst/>
              <a:latin typeface="Inter"/>
            </a:endParaRPr>
          </a:p>
          <a:p>
            <a:endParaRPr lang="en-CY" dirty="0"/>
          </a:p>
        </p:txBody>
      </p:sp>
      <p:sp>
        <p:nvSpPr>
          <p:cNvPr id="4" name="Slide Number Placeholder 3">
            <a:extLst>
              <a:ext uri="{FF2B5EF4-FFF2-40B4-BE49-F238E27FC236}">
                <a16:creationId xmlns:a16="http://schemas.microsoft.com/office/drawing/2014/main" id="{106E74C0-4639-FE94-3F81-8B7DCAAE60D7}"/>
              </a:ext>
            </a:extLst>
          </p:cNvPr>
          <p:cNvSpPr>
            <a:spLocks noGrp="1"/>
          </p:cNvSpPr>
          <p:nvPr>
            <p:ph type="sldNum" sz="quarter" idx="12"/>
          </p:nvPr>
        </p:nvSpPr>
        <p:spPr/>
        <p:txBody>
          <a:bodyPr/>
          <a:lstStyle/>
          <a:p>
            <a:fld id="{3A98EE3D-8CD1-4C3F-BD1C-C98C9596463C}" type="slidenum">
              <a:rPr lang="en-US" smtClean="0"/>
              <a:t>10</a:t>
            </a:fld>
            <a:endParaRPr lang="en-US" dirty="0"/>
          </a:p>
        </p:txBody>
      </p:sp>
    </p:spTree>
    <p:extLst>
      <p:ext uri="{BB962C8B-B14F-4D97-AF65-F5344CB8AC3E}">
        <p14:creationId xmlns:p14="http://schemas.microsoft.com/office/powerpoint/2010/main" val="31225215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208F5-F322-7E4E-EF06-8DA2FBD47B9E}"/>
              </a:ext>
            </a:extLst>
          </p:cNvPr>
          <p:cNvSpPr>
            <a:spLocks noGrp="1"/>
          </p:cNvSpPr>
          <p:nvPr>
            <p:ph type="title"/>
          </p:nvPr>
        </p:nvSpPr>
        <p:spPr/>
        <p:txBody>
          <a:bodyPr>
            <a:normAutofit fontScale="90000"/>
          </a:bodyPr>
          <a:lstStyle/>
          <a:p>
            <a:r>
              <a:rPr lang="el-GR" sz="4800" b="1" dirty="0">
                <a:solidFill>
                  <a:schemeClr val="accent2"/>
                </a:solidFill>
                <a:latin typeface="Inter"/>
              </a:rPr>
              <a:t>ΔΗΜΟΣΙΑ ΔΙΑΒΟΥΛΕΥΣΗ </a:t>
            </a:r>
            <a:br>
              <a:rPr lang="el-GR" sz="4800" b="1" dirty="0">
                <a:solidFill>
                  <a:schemeClr val="accent2"/>
                </a:solidFill>
                <a:latin typeface="Inter"/>
              </a:rPr>
            </a:br>
            <a:r>
              <a:rPr lang="en-US" sz="4800" b="1" dirty="0">
                <a:solidFill>
                  <a:schemeClr val="accent2"/>
                </a:solidFill>
                <a:latin typeface="Inter"/>
              </a:rPr>
              <a:t>E-consultation.gov.cy</a:t>
            </a:r>
            <a:endParaRPr lang="en-CY" sz="4800" b="1" dirty="0">
              <a:solidFill>
                <a:schemeClr val="accent2"/>
              </a:solidFill>
              <a:latin typeface="Inter"/>
            </a:endParaRPr>
          </a:p>
        </p:txBody>
      </p:sp>
      <p:sp>
        <p:nvSpPr>
          <p:cNvPr id="3" name="Content Placeholder 2">
            <a:extLst>
              <a:ext uri="{FF2B5EF4-FFF2-40B4-BE49-F238E27FC236}">
                <a16:creationId xmlns:a16="http://schemas.microsoft.com/office/drawing/2014/main" id="{F5C6EF4D-10D6-73C9-5D1F-593B9B12C20D}"/>
              </a:ext>
            </a:extLst>
          </p:cNvPr>
          <p:cNvSpPr>
            <a:spLocks noGrp="1"/>
          </p:cNvSpPr>
          <p:nvPr>
            <p:ph idx="1"/>
          </p:nvPr>
        </p:nvSpPr>
        <p:spPr>
          <a:xfrm>
            <a:off x="581193" y="2099564"/>
            <a:ext cx="11029615" cy="3634486"/>
          </a:xfrm>
        </p:spPr>
        <p:txBody>
          <a:bodyPr>
            <a:normAutofit/>
          </a:bodyPr>
          <a:lstStyle/>
          <a:p>
            <a:pPr marL="0" indent="0">
              <a:buNone/>
            </a:pPr>
            <a:r>
              <a:rPr lang="el-GR" dirty="0">
                <a:solidFill>
                  <a:srgbClr val="FF0000"/>
                </a:solidFill>
              </a:rPr>
              <a:t>Κάθε Διαβούλευση θα πρέπει να διέπεται από 4 βασικές αρχές:</a:t>
            </a:r>
          </a:p>
          <a:p>
            <a:pPr marL="0" indent="0">
              <a:buNone/>
            </a:pPr>
            <a:r>
              <a:rPr lang="el-GR" dirty="0"/>
              <a:t>1.Συμμετοχικότητα</a:t>
            </a:r>
          </a:p>
          <a:p>
            <a:pPr marL="0" indent="0">
              <a:buNone/>
            </a:pPr>
            <a:r>
              <a:rPr lang="el-GR" dirty="0"/>
              <a:t>2.Διαφάνεια και Λογοδοσία</a:t>
            </a:r>
          </a:p>
          <a:p>
            <a:pPr marL="0" indent="0">
              <a:buNone/>
            </a:pPr>
            <a:r>
              <a:rPr lang="el-GR" dirty="0"/>
              <a:t>3.Αποτελεσματικότητα</a:t>
            </a:r>
          </a:p>
          <a:p>
            <a:pPr marL="0" indent="0">
              <a:buNone/>
            </a:pPr>
            <a:r>
              <a:rPr lang="el-GR" dirty="0"/>
              <a:t>4.Συνοχή</a:t>
            </a:r>
            <a:endParaRPr lang="en-US" dirty="0"/>
          </a:p>
          <a:p>
            <a:endParaRPr lang="el-GR" dirty="0"/>
          </a:p>
          <a:p>
            <a:pPr marL="0" indent="0">
              <a:buNone/>
            </a:pPr>
            <a:r>
              <a:rPr lang="el-GR" dirty="0"/>
              <a:t>Τα πιο πάνω επιτυγχάνονται μέσω</a:t>
            </a:r>
            <a:r>
              <a:rPr lang="en-US" dirty="0"/>
              <a:t> </a:t>
            </a:r>
            <a:r>
              <a:rPr lang="el-GR" dirty="0"/>
              <a:t>την εν λόγω διαδικτυακή πλατφόρμα που φιλοξενεί σε ένα κεντρικό σημείο όλα τα στάδια δημόσιας διαβούλευσης (πρόσκληση, σχόλια, αποτελέσματα) σε πραγματικό χρόνο, διατηρεί ιστορικό και παρέχει τη δυνατότητα ευρετηρίασης όλων των ολοκληρωμένων διαδικασιών.</a:t>
            </a:r>
            <a:endParaRPr lang="en-CY" dirty="0"/>
          </a:p>
        </p:txBody>
      </p:sp>
      <p:sp>
        <p:nvSpPr>
          <p:cNvPr id="4" name="Slide Number Placeholder 3">
            <a:extLst>
              <a:ext uri="{FF2B5EF4-FFF2-40B4-BE49-F238E27FC236}">
                <a16:creationId xmlns:a16="http://schemas.microsoft.com/office/drawing/2014/main" id="{94349C06-4ADB-17F8-8892-64ED613EF2AF}"/>
              </a:ext>
            </a:extLst>
          </p:cNvPr>
          <p:cNvSpPr>
            <a:spLocks noGrp="1"/>
          </p:cNvSpPr>
          <p:nvPr>
            <p:ph type="sldNum" sz="quarter" idx="12"/>
          </p:nvPr>
        </p:nvSpPr>
        <p:spPr/>
        <p:txBody>
          <a:bodyPr/>
          <a:lstStyle/>
          <a:p>
            <a:fld id="{3A98EE3D-8CD1-4C3F-BD1C-C98C9596463C}" type="slidenum">
              <a:rPr lang="en-US" smtClean="0"/>
              <a:t>11</a:t>
            </a:fld>
            <a:endParaRPr lang="en-US" dirty="0"/>
          </a:p>
        </p:txBody>
      </p:sp>
    </p:spTree>
    <p:extLst>
      <p:ext uri="{BB962C8B-B14F-4D97-AF65-F5344CB8AC3E}">
        <p14:creationId xmlns:p14="http://schemas.microsoft.com/office/powerpoint/2010/main" val="24980626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6182-F685-50FC-C982-75F03EE26969}"/>
              </a:ext>
            </a:extLst>
          </p:cNvPr>
          <p:cNvSpPr>
            <a:spLocks noGrp="1"/>
          </p:cNvSpPr>
          <p:nvPr>
            <p:ph type="title"/>
          </p:nvPr>
        </p:nvSpPr>
        <p:spPr>
          <a:xfrm>
            <a:off x="581192" y="457200"/>
            <a:ext cx="11864808" cy="1312164"/>
          </a:xfrm>
        </p:spPr>
        <p:txBody>
          <a:bodyPr>
            <a:noAutofit/>
          </a:bodyPr>
          <a:lstStyle/>
          <a:p>
            <a:r>
              <a:rPr lang="el-GR" sz="3200" b="1" dirty="0" err="1">
                <a:solidFill>
                  <a:schemeClr val="accent2"/>
                </a:solidFill>
                <a:latin typeface="Inter"/>
              </a:rPr>
              <a:t>Λειτουργος</a:t>
            </a:r>
            <a:r>
              <a:rPr lang="en-US" sz="3200" b="1" dirty="0">
                <a:solidFill>
                  <a:schemeClr val="accent2"/>
                </a:solidFill>
                <a:latin typeface="Inter"/>
              </a:rPr>
              <a:t> </a:t>
            </a:r>
            <a:r>
              <a:rPr lang="el-GR" sz="3200" b="1" dirty="0">
                <a:solidFill>
                  <a:schemeClr val="accent2"/>
                </a:solidFill>
                <a:latin typeface="Inter"/>
              </a:rPr>
              <a:t> </a:t>
            </a:r>
            <a:r>
              <a:rPr lang="el-GR" sz="3200" b="1" dirty="0" err="1">
                <a:solidFill>
                  <a:schemeClr val="accent2"/>
                </a:solidFill>
                <a:latin typeface="Inter"/>
              </a:rPr>
              <a:t>Διαβουλευσης</a:t>
            </a:r>
            <a:r>
              <a:rPr lang="el-GR" sz="3200" b="1" dirty="0">
                <a:solidFill>
                  <a:schemeClr val="accent2"/>
                </a:solidFill>
                <a:latin typeface="Inter"/>
              </a:rPr>
              <a:t> </a:t>
            </a:r>
            <a:r>
              <a:rPr lang="en-US" sz="3200" b="1" dirty="0">
                <a:solidFill>
                  <a:schemeClr val="accent2"/>
                </a:solidFill>
                <a:latin typeface="Inter"/>
              </a:rPr>
              <a:t> &amp;</a:t>
            </a:r>
            <a:br>
              <a:rPr lang="en-US" sz="3200" b="1" dirty="0">
                <a:solidFill>
                  <a:schemeClr val="accent2"/>
                </a:solidFill>
                <a:latin typeface="Inter"/>
              </a:rPr>
            </a:br>
            <a:r>
              <a:rPr lang="el-GR" sz="3200" b="1" dirty="0" err="1">
                <a:solidFill>
                  <a:schemeClr val="accent2"/>
                </a:solidFill>
                <a:latin typeface="Inter"/>
              </a:rPr>
              <a:t>Συντονιστης</a:t>
            </a:r>
            <a:r>
              <a:rPr lang="el-GR" sz="3200" b="1" dirty="0">
                <a:solidFill>
                  <a:schemeClr val="accent2"/>
                </a:solidFill>
                <a:latin typeface="Inter"/>
              </a:rPr>
              <a:t> για </a:t>
            </a:r>
            <a:r>
              <a:rPr lang="el-GR" sz="3200" b="1" dirty="0" err="1">
                <a:solidFill>
                  <a:schemeClr val="accent2"/>
                </a:solidFill>
                <a:latin typeface="Inter"/>
              </a:rPr>
              <a:t>θεματα</a:t>
            </a:r>
            <a:r>
              <a:rPr lang="el-GR" sz="3200" b="1" dirty="0">
                <a:solidFill>
                  <a:schemeClr val="accent2"/>
                </a:solidFill>
                <a:latin typeface="Inter"/>
              </a:rPr>
              <a:t> </a:t>
            </a:r>
            <a:r>
              <a:rPr lang="el-GR" sz="3200" b="1" dirty="0" err="1">
                <a:solidFill>
                  <a:schemeClr val="accent2"/>
                </a:solidFill>
                <a:latin typeface="Inter"/>
              </a:rPr>
              <a:t>Δημοσιων</a:t>
            </a:r>
            <a:r>
              <a:rPr lang="el-GR" sz="3200" b="1" dirty="0">
                <a:solidFill>
                  <a:schemeClr val="accent2"/>
                </a:solidFill>
                <a:latin typeface="Inter"/>
              </a:rPr>
              <a:t> </a:t>
            </a:r>
            <a:r>
              <a:rPr lang="el-GR" sz="3200" b="1" dirty="0" err="1">
                <a:solidFill>
                  <a:schemeClr val="accent2"/>
                </a:solidFill>
                <a:latin typeface="Inter"/>
              </a:rPr>
              <a:t>Διαβουλευσεων</a:t>
            </a:r>
            <a:r>
              <a:rPr lang="el-GR" sz="3200" b="1" dirty="0">
                <a:solidFill>
                  <a:schemeClr val="accent2"/>
                </a:solidFill>
                <a:latin typeface="Inter"/>
              </a:rPr>
              <a:t> </a:t>
            </a:r>
            <a:endParaRPr lang="en-CY" sz="3200" b="1" dirty="0">
              <a:solidFill>
                <a:schemeClr val="accent2"/>
              </a:solidFill>
              <a:latin typeface="Inter"/>
            </a:endParaRPr>
          </a:p>
        </p:txBody>
      </p:sp>
      <p:sp>
        <p:nvSpPr>
          <p:cNvPr id="3" name="Content Placeholder 2">
            <a:extLst>
              <a:ext uri="{FF2B5EF4-FFF2-40B4-BE49-F238E27FC236}">
                <a16:creationId xmlns:a16="http://schemas.microsoft.com/office/drawing/2014/main" id="{D78767ED-C280-1579-6E73-65A2D9F61BE4}"/>
              </a:ext>
            </a:extLst>
          </p:cNvPr>
          <p:cNvSpPr>
            <a:spLocks noGrp="1"/>
          </p:cNvSpPr>
          <p:nvPr>
            <p:ph idx="1"/>
          </p:nvPr>
        </p:nvSpPr>
        <p:spPr/>
        <p:txBody>
          <a:bodyPr>
            <a:normAutofit lnSpcReduction="10000"/>
          </a:bodyPr>
          <a:lstStyle/>
          <a:p>
            <a:r>
              <a:rPr lang="en-US" sz="1800" dirty="0">
                <a:solidFill>
                  <a:srgbClr val="000000"/>
                </a:solidFill>
                <a:latin typeface="Arial" panose="020B0604020202020204" pitchFamily="34" charset="0"/>
              </a:rPr>
              <a:t>O </a:t>
            </a:r>
            <a:r>
              <a:rPr lang="el-GR" sz="1800" b="1" u="sng" dirty="0">
                <a:solidFill>
                  <a:srgbClr val="FF0000"/>
                </a:solidFill>
                <a:latin typeface="Arial" panose="020B0604020202020204" pitchFamily="34" charset="0"/>
              </a:rPr>
              <a:t>Λειτουργός Διαβούλευσης </a:t>
            </a:r>
            <a:r>
              <a:rPr lang="el-GR" sz="1800" dirty="0">
                <a:solidFill>
                  <a:srgbClr val="000000"/>
                </a:solidFill>
                <a:latin typeface="Arial" panose="020B0604020202020204" pitchFamily="34" charset="0"/>
              </a:rPr>
              <a:t>θα έχει την ευθύνη να ενημερώνει τον Συντονιστή τόσο για την έναρξη όσο και για την ολοκλήρωση της Διαβούλευσης, με συνοπτική αναφορά για τα αποτελέσματά της. Νοείται περαιτέρω ότι, ο ορισμός Συντονιστή σε κάθε Υπουργείο δεν απαλλάσσει τους Λειτουργούς Διαβούλευσης από την υποχρέωση όπως, καθ’ όλη τη διάρκεια της Διαβούλευσης, όταν αυτή διεξάγεται από Τμήμα / Υπηρεσία, να εμπλέκουν άμεσα και την αρμόδια επιτελική διεύθυνση του Υπουργείου. </a:t>
            </a:r>
          </a:p>
          <a:p>
            <a:endParaRPr lang="el-GR" sz="1800" dirty="0">
              <a:solidFill>
                <a:srgbClr val="000000"/>
              </a:solidFill>
              <a:latin typeface="Arial" panose="020B0604020202020204" pitchFamily="34" charset="0"/>
            </a:endParaRPr>
          </a:p>
          <a:p>
            <a:r>
              <a:rPr lang="el-GR" sz="1800" dirty="0">
                <a:solidFill>
                  <a:srgbClr val="000000"/>
                </a:solidFill>
                <a:latin typeface="Arial" panose="020B0604020202020204" pitchFamily="34" charset="0"/>
              </a:rPr>
              <a:t>Το γενικό συντονισμό των Λειτουργών Διαβούλευσης έχει </a:t>
            </a:r>
            <a:r>
              <a:rPr lang="el-GR" sz="1800" b="1" u="sng" dirty="0">
                <a:solidFill>
                  <a:srgbClr val="FF0000"/>
                </a:solidFill>
                <a:latin typeface="Arial" panose="020B0604020202020204" pitchFamily="34" charset="0"/>
              </a:rPr>
              <a:t>ο Συντονιστής για θέματα Δημόσιων Διαβουλεύσεων</a:t>
            </a:r>
            <a:r>
              <a:rPr lang="el-GR" sz="1800" dirty="0">
                <a:solidFill>
                  <a:srgbClr val="000000"/>
                </a:solidFill>
                <a:latin typeface="Arial" panose="020B0604020202020204" pitchFamily="34" charset="0"/>
              </a:rPr>
              <a:t>, που έχει οριστεί σε κάθε Υπουργείο/Υπηρεσία, ο οποίος θα πρέπει να λαμβάνει γνώση και να έχει μια γενική εικόνα για τις διαβουλεύσεις που διεξάγονται. Ο Συντονιστής θα πρέπει να παρέχει οποιαδήποτε βοήθεια και υποστήριξη στους Λειτουργούς Διαβούλευσης. </a:t>
            </a:r>
            <a:endParaRPr lang="en-US" sz="1800" dirty="0">
              <a:solidFill>
                <a:srgbClr val="000000"/>
              </a:solidFill>
              <a:latin typeface="Arial" panose="020B0604020202020204" pitchFamily="34" charset="0"/>
            </a:endParaRPr>
          </a:p>
          <a:p>
            <a:endParaRPr lang="en-CY" dirty="0"/>
          </a:p>
        </p:txBody>
      </p:sp>
      <p:sp>
        <p:nvSpPr>
          <p:cNvPr id="4" name="Slide Number Placeholder 3">
            <a:extLst>
              <a:ext uri="{FF2B5EF4-FFF2-40B4-BE49-F238E27FC236}">
                <a16:creationId xmlns:a16="http://schemas.microsoft.com/office/drawing/2014/main" id="{5F2A1916-BC20-78F5-9A34-C3B6470DA1D0}"/>
              </a:ext>
            </a:extLst>
          </p:cNvPr>
          <p:cNvSpPr>
            <a:spLocks noGrp="1"/>
          </p:cNvSpPr>
          <p:nvPr>
            <p:ph type="sldNum" sz="quarter" idx="12"/>
          </p:nvPr>
        </p:nvSpPr>
        <p:spPr/>
        <p:txBody>
          <a:bodyPr/>
          <a:lstStyle/>
          <a:p>
            <a:fld id="{3A98EE3D-8CD1-4C3F-BD1C-C98C9596463C}" type="slidenum">
              <a:rPr lang="en-US" smtClean="0"/>
              <a:t>12</a:t>
            </a:fld>
            <a:endParaRPr lang="en-US" dirty="0"/>
          </a:p>
        </p:txBody>
      </p:sp>
    </p:spTree>
    <p:extLst>
      <p:ext uri="{BB962C8B-B14F-4D97-AF65-F5344CB8AC3E}">
        <p14:creationId xmlns:p14="http://schemas.microsoft.com/office/powerpoint/2010/main" val="11634155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6182-F685-50FC-C982-75F03EE26969}"/>
              </a:ext>
            </a:extLst>
          </p:cNvPr>
          <p:cNvSpPr>
            <a:spLocks noGrp="1"/>
          </p:cNvSpPr>
          <p:nvPr>
            <p:ph type="title"/>
          </p:nvPr>
        </p:nvSpPr>
        <p:spPr>
          <a:xfrm>
            <a:off x="290596" y="768031"/>
            <a:ext cx="11610808" cy="1008226"/>
          </a:xfrm>
        </p:spPr>
        <p:txBody>
          <a:bodyPr>
            <a:noAutofit/>
          </a:bodyPr>
          <a:lstStyle/>
          <a:p>
            <a:br>
              <a:rPr lang="en-US" sz="1600" dirty="0">
                <a:solidFill>
                  <a:srgbClr val="000000"/>
                </a:solidFill>
                <a:latin typeface="Arial" panose="020B0604020202020204" pitchFamily="34" charset="0"/>
              </a:rPr>
            </a:br>
            <a:r>
              <a:rPr lang="el-GR" sz="3200" b="1" dirty="0" err="1">
                <a:solidFill>
                  <a:schemeClr val="accent2"/>
                </a:solidFill>
                <a:latin typeface="Inter"/>
              </a:rPr>
              <a:t>Λειτουργος</a:t>
            </a:r>
            <a:r>
              <a:rPr lang="en-US" sz="3200" b="1" dirty="0">
                <a:solidFill>
                  <a:schemeClr val="accent2"/>
                </a:solidFill>
                <a:latin typeface="Inter"/>
              </a:rPr>
              <a:t> </a:t>
            </a:r>
            <a:r>
              <a:rPr lang="el-GR" sz="3200" b="1" dirty="0">
                <a:solidFill>
                  <a:schemeClr val="accent2"/>
                </a:solidFill>
                <a:latin typeface="Inter"/>
              </a:rPr>
              <a:t> </a:t>
            </a:r>
            <a:r>
              <a:rPr lang="el-GR" sz="3200" b="1" dirty="0" err="1">
                <a:solidFill>
                  <a:schemeClr val="accent2"/>
                </a:solidFill>
                <a:latin typeface="Inter"/>
              </a:rPr>
              <a:t>Διαβουλευσης</a:t>
            </a:r>
            <a:r>
              <a:rPr lang="en-US" sz="3200" b="1" dirty="0">
                <a:solidFill>
                  <a:schemeClr val="accent2"/>
                </a:solidFill>
                <a:latin typeface="Inter"/>
              </a:rPr>
              <a:t> &amp;</a:t>
            </a:r>
            <a:br>
              <a:rPr lang="en-US" sz="3200" b="1" dirty="0">
                <a:solidFill>
                  <a:schemeClr val="accent2"/>
                </a:solidFill>
                <a:latin typeface="Inter"/>
              </a:rPr>
            </a:br>
            <a:r>
              <a:rPr lang="el-GR" sz="3200" b="1" dirty="0" err="1">
                <a:solidFill>
                  <a:schemeClr val="accent2"/>
                </a:solidFill>
                <a:latin typeface="Inter"/>
              </a:rPr>
              <a:t>Συντονιστης</a:t>
            </a:r>
            <a:r>
              <a:rPr lang="el-GR" sz="3200" b="1" dirty="0">
                <a:solidFill>
                  <a:schemeClr val="accent2"/>
                </a:solidFill>
                <a:latin typeface="Inter"/>
              </a:rPr>
              <a:t> για </a:t>
            </a:r>
            <a:r>
              <a:rPr lang="el-GR" sz="3200" b="1" dirty="0" err="1">
                <a:solidFill>
                  <a:schemeClr val="accent2"/>
                </a:solidFill>
                <a:latin typeface="Inter"/>
              </a:rPr>
              <a:t>θεματα</a:t>
            </a:r>
            <a:r>
              <a:rPr lang="el-GR" sz="3200" b="1" dirty="0">
                <a:solidFill>
                  <a:schemeClr val="accent2"/>
                </a:solidFill>
                <a:latin typeface="Inter"/>
              </a:rPr>
              <a:t> </a:t>
            </a:r>
            <a:r>
              <a:rPr lang="el-GR" sz="3200" b="1" dirty="0" err="1">
                <a:solidFill>
                  <a:schemeClr val="accent2"/>
                </a:solidFill>
                <a:latin typeface="Inter"/>
              </a:rPr>
              <a:t>Δημοσιων</a:t>
            </a:r>
            <a:r>
              <a:rPr lang="el-GR" sz="3200" b="1" dirty="0">
                <a:solidFill>
                  <a:schemeClr val="accent2"/>
                </a:solidFill>
                <a:latin typeface="Inter"/>
              </a:rPr>
              <a:t> </a:t>
            </a:r>
            <a:r>
              <a:rPr lang="el-GR" sz="3200" b="1" dirty="0" err="1">
                <a:solidFill>
                  <a:schemeClr val="accent2"/>
                </a:solidFill>
                <a:latin typeface="Inter"/>
              </a:rPr>
              <a:t>Διαβουλευσεων</a:t>
            </a:r>
            <a:endParaRPr lang="en-CY" sz="3200" b="1" dirty="0">
              <a:solidFill>
                <a:schemeClr val="accent2"/>
              </a:solidFill>
              <a:latin typeface="Inter"/>
            </a:endParaRPr>
          </a:p>
        </p:txBody>
      </p:sp>
      <p:sp>
        <p:nvSpPr>
          <p:cNvPr id="3" name="Content Placeholder 2">
            <a:extLst>
              <a:ext uri="{FF2B5EF4-FFF2-40B4-BE49-F238E27FC236}">
                <a16:creationId xmlns:a16="http://schemas.microsoft.com/office/drawing/2014/main" id="{D78767ED-C280-1579-6E73-65A2D9F61BE4}"/>
              </a:ext>
            </a:extLst>
          </p:cNvPr>
          <p:cNvSpPr>
            <a:spLocks noGrp="1"/>
          </p:cNvSpPr>
          <p:nvPr>
            <p:ph idx="1"/>
          </p:nvPr>
        </p:nvSpPr>
        <p:spPr>
          <a:xfrm>
            <a:off x="412081" y="2115158"/>
            <a:ext cx="11029615" cy="4084474"/>
          </a:xfrm>
        </p:spPr>
        <p:txBody>
          <a:bodyPr>
            <a:normAutofit fontScale="92500" lnSpcReduction="20000"/>
          </a:bodyPr>
          <a:lstStyle/>
          <a:p>
            <a:pPr marL="0" indent="0">
              <a:buNone/>
            </a:pPr>
            <a:endParaRPr lang="en-US" sz="1800" u="sng" dirty="0">
              <a:solidFill>
                <a:srgbClr val="000000"/>
              </a:solidFill>
              <a:latin typeface="Arial" panose="020B0604020202020204" pitchFamily="34" charset="0"/>
            </a:endParaRPr>
          </a:p>
          <a:p>
            <a:pPr marL="0" indent="0">
              <a:buNone/>
            </a:pPr>
            <a:r>
              <a:rPr lang="el-GR" sz="1800" u="sng" dirty="0">
                <a:solidFill>
                  <a:srgbClr val="FF0000"/>
                </a:solidFill>
                <a:latin typeface="Arial" panose="020B0604020202020204" pitchFamily="34" charset="0"/>
              </a:rPr>
              <a:t>Οι Λειτουργοί Διαβούλευσης είναι αρμόδιοι για</a:t>
            </a:r>
            <a:r>
              <a:rPr lang="el-GR" sz="1800" dirty="0">
                <a:solidFill>
                  <a:srgbClr val="000000"/>
                </a:solidFill>
                <a:latin typeface="Arial" panose="020B0604020202020204" pitchFamily="34" charset="0"/>
              </a:rPr>
              <a:t>: </a:t>
            </a:r>
            <a:endParaRPr lang="en-US" sz="1800" dirty="0">
              <a:solidFill>
                <a:srgbClr val="000000"/>
              </a:solidFill>
              <a:latin typeface="Arial" panose="020B0604020202020204" pitchFamily="34" charset="0"/>
            </a:endParaRPr>
          </a:p>
          <a:p>
            <a:r>
              <a:rPr lang="el-GR" sz="1800" dirty="0">
                <a:solidFill>
                  <a:srgbClr val="000000"/>
                </a:solidFill>
                <a:latin typeface="Arial" panose="020B0604020202020204" pitchFamily="34" charset="0"/>
              </a:rPr>
              <a:t>τον εντοπισμό και καταγραφή όλων των εμπλεκόμενων φορέων που θα λάβουν μέρος στη διαδικασία της Διαβούλευσης, </a:t>
            </a:r>
          </a:p>
          <a:p>
            <a:r>
              <a:rPr lang="el-GR" sz="1800" dirty="0">
                <a:solidFill>
                  <a:srgbClr val="000000"/>
                </a:solidFill>
                <a:latin typeface="Arial" panose="020B0604020202020204" pitchFamily="34" charset="0"/>
              </a:rPr>
              <a:t>τη διευθέτηση όλων των συναντήσεων, την ετοιμασία και την αποστολή του ενημερωτικού υλικού/εγγράφων, </a:t>
            </a:r>
          </a:p>
          <a:p>
            <a:r>
              <a:rPr lang="el-GR" sz="1800" dirty="0">
                <a:solidFill>
                  <a:srgbClr val="000000"/>
                </a:solidFill>
                <a:latin typeface="Cambria" panose="02040503050406030204" pitchFamily="18" charset="0"/>
              </a:rPr>
              <a:t> </a:t>
            </a:r>
            <a:r>
              <a:rPr lang="el-GR" sz="1800" dirty="0">
                <a:solidFill>
                  <a:srgbClr val="000000"/>
                </a:solidFill>
                <a:latin typeface="Arial" panose="020B0604020202020204" pitchFamily="34" charset="0"/>
              </a:rPr>
              <a:t>τον καθορισμό χρονοδιαγραμμάτων και παρακολούθησης της τήρησής τους, </a:t>
            </a:r>
          </a:p>
          <a:p>
            <a:r>
              <a:rPr lang="el-GR" sz="1800" dirty="0">
                <a:solidFill>
                  <a:srgbClr val="000000"/>
                </a:solidFill>
                <a:latin typeface="Cambria" panose="02040503050406030204" pitchFamily="18" charset="0"/>
              </a:rPr>
              <a:t> </a:t>
            </a:r>
            <a:r>
              <a:rPr lang="el-GR" sz="1800" dirty="0">
                <a:solidFill>
                  <a:srgbClr val="000000"/>
                </a:solidFill>
                <a:latin typeface="Arial" panose="020B0604020202020204" pitchFamily="34" charset="0"/>
              </a:rPr>
              <a:t>τη λήψη των συνεισφορών από τους εμπλεκόμενους φορείς, </a:t>
            </a:r>
          </a:p>
          <a:p>
            <a:r>
              <a:rPr lang="el-GR" sz="1800" dirty="0">
                <a:solidFill>
                  <a:srgbClr val="000000"/>
                </a:solidFill>
                <a:latin typeface="Arial" panose="020B0604020202020204" pitchFamily="34" charset="0"/>
              </a:rPr>
              <a:t>την επεξεργασία, ανάλυση και αξιοποίηση των συνεισφορών, </a:t>
            </a:r>
          </a:p>
          <a:p>
            <a:r>
              <a:rPr lang="el-GR" sz="1800" dirty="0">
                <a:solidFill>
                  <a:srgbClr val="000000"/>
                </a:solidFill>
                <a:latin typeface="Arial" panose="020B0604020202020204" pitchFamily="34" charset="0"/>
              </a:rPr>
              <a:t>την καταγραφή και τήρηση πεπραγμένων. </a:t>
            </a:r>
            <a:endParaRPr lang="en-US" sz="1800" dirty="0">
              <a:solidFill>
                <a:srgbClr val="000000"/>
              </a:solidFill>
              <a:latin typeface="Arial" panose="020B0604020202020204" pitchFamily="34" charset="0"/>
            </a:endParaRPr>
          </a:p>
          <a:p>
            <a:pPr marL="0" indent="0">
              <a:buNone/>
            </a:pPr>
            <a:endParaRPr lang="en-US" sz="1800" dirty="0">
              <a:solidFill>
                <a:srgbClr val="000000"/>
              </a:solidFill>
              <a:latin typeface="Arial" panose="020B0604020202020204" pitchFamily="34" charset="0"/>
            </a:endParaRPr>
          </a:p>
          <a:p>
            <a:pPr marL="0" indent="0">
              <a:buNone/>
            </a:pPr>
            <a:r>
              <a:rPr lang="el-GR" sz="1800" u="sng" dirty="0">
                <a:solidFill>
                  <a:srgbClr val="FF0000"/>
                </a:solidFill>
                <a:latin typeface="Arial" panose="020B0604020202020204" pitchFamily="34" charset="0"/>
              </a:rPr>
              <a:t>Συντονιστές Δημοσίων Διαβουλεύσεων είναι αρμόδιοι για: </a:t>
            </a:r>
            <a:endParaRPr lang="en-US" sz="1800" u="sng" dirty="0">
              <a:solidFill>
                <a:srgbClr val="FF0000"/>
              </a:solidFill>
              <a:latin typeface="Arial" panose="020B0604020202020204" pitchFamily="34" charset="0"/>
            </a:endParaRPr>
          </a:p>
          <a:p>
            <a:r>
              <a:rPr lang="el-GR" sz="1800" dirty="0">
                <a:solidFill>
                  <a:srgbClr val="000000"/>
                </a:solidFill>
                <a:latin typeface="Arial" panose="020B0604020202020204" pitchFamily="34" charset="0"/>
              </a:rPr>
              <a:t>Ενημέρωση της πλατφόρμας Δημόσιων Διαβουλεύσεων (https://e-consultation.gov.cy/) για τη διεξαγωγή και τα αποτελέσματα της Δημόσιας Διαβούλευσης </a:t>
            </a:r>
          </a:p>
          <a:p>
            <a:endParaRPr lang="el-GR" sz="1800" dirty="0">
              <a:solidFill>
                <a:srgbClr val="000000"/>
              </a:solidFill>
              <a:latin typeface="Arial" panose="020B0604020202020204" pitchFamily="34" charset="0"/>
            </a:endParaRPr>
          </a:p>
          <a:p>
            <a:endParaRPr lang="el-GR" sz="1800" dirty="0">
              <a:solidFill>
                <a:srgbClr val="000000"/>
              </a:solidFill>
              <a:latin typeface="Arial" panose="020B0604020202020204" pitchFamily="34" charset="0"/>
            </a:endParaRPr>
          </a:p>
          <a:p>
            <a:endParaRPr lang="en-CY" dirty="0"/>
          </a:p>
        </p:txBody>
      </p:sp>
      <p:sp>
        <p:nvSpPr>
          <p:cNvPr id="4" name="Slide Number Placeholder 3">
            <a:extLst>
              <a:ext uri="{FF2B5EF4-FFF2-40B4-BE49-F238E27FC236}">
                <a16:creationId xmlns:a16="http://schemas.microsoft.com/office/drawing/2014/main" id="{1597A38B-4839-C2CF-AAF6-B161F1B40AB0}"/>
              </a:ext>
            </a:extLst>
          </p:cNvPr>
          <p:cNvSpPr>
            <a:spLocks noGrp="1"/>
          </p:cNvSpPr>
          <p:nvPr>
            <p:ph type="sldNum" sz="quarter" idx="12"/>
          </p:nvPr>
        </p:nvSpPr>
        <p:spPr/>
        <p:txBody>
          <a:bodyPr/>
          <a:lstStyle/>
          <a:p>
            <a:fld id="{3A98EE3D-8CD1-4C3F-BD1C-C98C9596463C}" type="slidenum">
              <a:rPr lang="en-US" smtClean="0"/>
              <a:t>13</a:t>
            </a:fld>
            <a:endParaRPr lang="en-US" dirty="0"/>
          </a:p>
        </p:txBody>
      </p:sp>
    </p:spTree>
    <p:extLst>
      <p:ext uri="{BB962C8B-B14F-4D97-AF65-F5344CB8AC3E}">
        <p14:creationId xmlns:p14="http://schemas.microsoft.com/office/powerpoint/2010/main" val="36533478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635D9F5-8683-0CC6-56EA-92F897B3B319}"/>
              </a:ext>
            </a:extLst>
          </p:cNvPr>
          <p:cNvSpPr>
            <a:spLocks noGrp="1"/>
          </p:cNvSpPr>
          <p:nvPr>
            <p:ph type="title"/>
          </p:nvPr>
        </p:nvSpPr>
        <p:spPr/>
        <p:txBody>
          <a:bodyPr/>
          <a:lstStyle/>
          <a:p>
            <a:pPr algn="ctr"/>
            <a:r>
              <a:rPr lang="en-US" sz="4000" b="1" dirty="0">
                <a:solidFill>
                  <a:schemeClr val="accent2"/>
                </a:solidFill>
                <a:latin typeface="Inter"/>
              </a:rPr>
              <a:t>E-consultation platform </a:t>
            </a:r>
            <a:br>
              <a:rPr lang="en-US" dirty="0"/>
            </a:br>
            <a:r>
              <a:rPr lang="en-US" dirty="0">
                <a:hlinkClick r:id="rId3"/>
              </a:rPr>
              <a:t>https://e-consultation.gov.cy/</a:t>
            </a:r>
            <a:r>
              <a:rPr lang="en-US" dirty="0"/>
              <a:t> </a:t>
            </a:r>
            <a:endParaRPr lang="en-CY" dirty="0"/>
          </a:p>
        </p:txBody>
      </p:sp>
      <p:sp>
        <p:nvSpPr>
          <p:cNvPr id="2" name="Slide Number Placeholder 1">
            <a:extLst>
              <a:ext uri="{FF2B5EF4-FFF2-40B4-BE49-F238E27FC236}">
                <a16:creationId xmlns:a16="http://schemas.microsoft.com/office/drawing/2014/main" id="{B01B4237-3378-AD3C-1E49-6E8F83084556}"/>
              </a:ext>
            </a:extLst>
          </p:cNvPr>
          <p:cNvSpPr>
            <a:spLocks noGrp="1"/>
          </p:cNvSpPr>
          <p:nvPr>
            <p:ph type="sldNum" sz="quarter" idx="12"/>
          </p:nvPr>
        </p:nvSpPr>
        <p:spPr/>
        <p:txBody>
          <a:bodyPr/>
          <a:lstStyle/>
          <a:p>
            <a:fld id="{3A98EE3D-8CD1-4C3F-BD1C-C98C9596463C}" type="slidenum">
              <a:rPr lang="en-US" smtClean="0"/>
              <a:t>14</a:t>
            </a:fld>
            <a:endParaRPr lang="en-US" dirty="0"/>
          </a:p>
        </p:txBody>
      </p:sp>
      <p:pic>
        <p:nvPicPr>
          <p:cNvPr id="12" name="Picture 11">
            <a:extLst>
              <a:ext uri="{FF2B5EF4-FFF2-40B4-BE49-F238E27FC236}">
                <a16:creationId xmlns:a16="http://schemas.microsoft.com/office/drawing/2014/main" id="{5AF815AA-9446-C11C-23FA-90733EA071E3}"/>
              </a:ext>
            </a:extLst>
          </p:cNvPr>
          <p:cNvPicPr>
            <a:picLocks noChangeAspect="1"/>
          </p:cNvPicPr>
          <p:nvPr/>
        </p:nvPicPr>
        <p:blipFill>
          <a:blip r:embed="rId4"/>
          <a:stretch>
            <a:fillRect/>
          </a:stretch>
        </p:blipFill>
        <p:spPr>
          <a:xfrm>
            <a:off x="1986455" y="1717992"/>
            <a:ext cx="7740870" cy="4473437"/>
          </a:xfrm>
          <a:prstGeom prst="rect">
            <a:avLst/>
          </a:prstGeom>
        </p:spPr>
      </p:pic>
    </p:spTree>
    <p:extLst>
      <p:ext uri="{BB962C8B-B14F-4D97-AF65-F5344CB8AC3E}">
        <p14:creationId xmlns:p14="http://schemas.microsoft.com/office/powerpoint/2010/main" val="2047617334"/>
      </p:ext>
    </p:extLst>
  </p:cSld>
  <p:clrMapOvr>
    <a:masterClrMapping/>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57CD-DC66-A8C4-8238-8C9EFE5795CF}"/>
              </a:ext>
            </a:extLst>
          </p:cNvPr>
          <p:cNvSpPr>
            <a:spLocks noGrp="1"/>
          </p:cNvSpPr>
          <p:nvPr>
            <p:ph type="title"/>
          </p:nvPr>
        </p:nvSpPr>
        <p:spPr/>
        <p:txBody>
          <a:bodyPr>
            <a:normAutofit fontScale="90000"/>
          </a:bodyPr>
          <a:lstStyle/>
          <a:p>
            <a:r>
              <a:rPr lang="el-GR" sz="4000" b="1" dirty="0">
                <a:solidFill>
                  <a:schemeClr val="accent2"/>
                </a:solidFill>
                <a:latin typeface="Inter"/>
              </a:rPr>
              <a:t>Εισαγωγή Στην Πλατφόρμα </a:t>
            </a:r>
            <a:r>
              <a:rPr lang="en-US" sz="4000" b="1" dirty="0">
                <a:solidFill>
                  <a:schemeClr val="accent2"/>
                </a:solidFill>
                <a:latin typeface="Inter"/>
              </a:rPr>
              <a:t>E-consultation</a:t>
            </a:r>
            <a:br>
              <a:rPr lang="el-GR" b="1" i="0" cap="none" dirty="0">
                <a:solidFill>
                  <a:schemeClr val="accent2"/>
                </a:solidFill>
                <a:effectLst/>
                <a:latin typeface="Inter"/>
              </a:rPr>
            </a:br>
            <a:r>
              <a:rPr lang="el-GR" sz="2000" dirty="0">
                <a:solidFill>
                  <a:srgbClr val="FF0000"/>
                </a:solidFill>
                <a:latin typeface="Inter"/>
              </a:rPr>
              <a:t>Σημασία Και Χρήση Της Πλατφόρμας E-</a:t>
            </a:r>
            <a:r>
              <a:rPr lang="el-GR" sz="2000" dirty="0" err="1">
                <a:solidFill>
                  <a:srgbClr val="FF0000"/>
                </a:solidFill>
                <a:latin typeface="Inter"/>
              </a:rPr>
              <a:t>consultation</a:t>
            </a:r>
            <a:r>
              <a:rPr lang="el-GR" sz="2000" dirty="0">
                <a:solidFill>
                  <a:srgbClr val="FF0000"/>
                </a:solidFill>
                <a:latin typeface="Inter"/>
              </a:rPr>
              <a:t> Για Δημόσιες Διαβουλεύσεις</a:t>
            </a:r>
            <a:endParaRPr lang="en-CY" dirty="0">
              <a:solidFill>
                <a:srgbClr val="FF0000"/>
              </a:solidFill>
            </a:endParaRPr>
          </a:p>
        </p:txBody>
      </p:sp>
      <p:graphicFrame>
        <p:nvGraphicFramePr>
          <p:cNvPr id="4" name="Content Placeholder 3">
            <a:extLst>
              <a:ext uri="{FF2B5EF4-FFF2-40B4-BE49-F238E27FC236}">
                <a16:creationId xmlns:a16="http://schemas.microsoft.com/office/drawing/2014/main" id="{5A47CA2C-0C41-0F44-1F53-4E81C94AB659}"/>
              </a:ext>
            </a:extLst>
          </p:cNvPr>
          <p:cNvGraphicFramePr>
            <a:graphicFrameLocks noGrp="1"/>
          </p:cNvGraphicFramePr>
          <p:nvPr>
            <p:ph idx="1"/>
            <p:extLst>
              <p:ext uri="{D42A27DB-BD31-4B8C-83A1-F6EECF244321}">
                <p14:modId xmlns:p14="http://schemas.microsoft.com/office/powerpoint/2010/main" val="1679172768"/>
              </p:ext>
            </p:extLst>
          </p:nvPr>
        </p:nvGraphicFramePr>
        <p:xfrm>
          <a:off x="581192" y="2365628"/>
          <a:ext cx="11029950" cy="3633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a:extLst>
              <a:ext uri="{FF2B5EF4-FFF2-40B4-BE49-F238E27FC236}">
                <a16:creationId xmlns:a16="http://schemas.microsoft.com/office/drawing/2014/main" id="{D4D5DB79-A7BD-420D-21D1-107A5EBB9D63}"/>
              </a:ext>
            </a:extLst>
          </p:cNvPr>
          <p:cNvSpPr>
            <a:spLocks noGrp="1"/>
          </p:cNvSpPr>
          <p:nvPr>
            <p:ph type="sldNum" sz="quarter" idx="12"/>
          </p:nvPr>
        </p:nvSpPr>
        <p:spPr/>
        <p:txBody>
          <a:bodyPr/>
          <a:lstStyle/>
          <a:p>
            <a:fld id="{3A98EE3D-8CD1-4C3F-BD1C-C98C9596463C}" type="slidenum">
              <a:rPr lang="en-US" smtClean="0"/>
              <a:t>15</a:t>
            </a:fld>
            <a:endParaRPr lang="en-US" dirty="0"/>
          </a:p>
        </p:txBody>
      </p:sp>
      <p:sp>
        <p:nvSpPr>
          <p:cNvPr id="5" name="TextBox 4">
            <a:extLst>
              <a:ext uri="{FF2B5EF4-FFF2-40B4-BE49-F238E27FC236}">
                <a16:creationId xmlns:a16="http://schemas.microsoft.com/office/drawing/2014/main" id="{960673E0-68DA-4A56-A037-2D7CF97C0852}"/>
              </a:ext>
            </a:extLst>
          </p:cNvPr>
          <p:cNvSpPr txBox="1"/>
          <p:nvPr/>
        </p:nvSpPr>
        <p:spPr>
          <a:xfrm>
            <a:off x="580858" y="4182519"/>
            <a:ext cx="2574758" cy="1815882"/>
          </a:xfrm>
          <a:prstGeom prst="rect">
            <a:avLst/>
          </a:prstGeom>
          <a:noFill/>
        </p:spPr>
        <p:txBody>
          <a:bodyPr wrap="square" rtlCol="0">
            <a:spAutoFit/>
          </a:bodyPr>
          <a:lstStyle/>
          <a:p>
            <a:r>
              <a:rPr lang="el-GR" sz="1600" dirty="0">
                <a:latin typeface="Inter"/>
              </a:rPr>
              <a:t>Η πλατφόρμα επιτρέπει τη διαφάνεια στη διαδικασία των δημόσιων διαβουλεύσεων, ενισχύοντας την εμπιστοσύνη και τη συμμετοχή του κοινού.</a:t>
            </a:r>
            <a:endParaRPr lang="en-CY" sz="1600" dirty="0"/>
          </a:p>
        </p:txBody>
      </p:sp>
      <p:sp>
        <p:nvSpPr>
          <p:cNvPr id="6" name="TextBox 5">
            <a:extLst>
              <a:ext uri="{FF2B5EF4-FFF2-40B4-BE49-F238E27FC236}">
                <a16:creationId xmlns:a16="http://schemas.microsoft.com/office/drawing/2014/main" id="{CD189679-7B76-A7FD-1089-58F72D3B0D0A}"/>
              </a:ext>
            </a:extLst>
          </p:cNvPr>
          <p:cNvSpPr txBox="1"/>
          <p:nvPr/>
        </p:nvSpPr>
        <p:spPr>
          <a:xfrm>
            <a:off x="9036386" y="4182519"/>
            <a:ext cx="2454442" cy="1815882"/>
          </a:xfrm>
          <a:prstGeom prst="rect">
            <a:avLst/>
          </a:prstGeom>
          <a:noFill/>
        </p:spPr>
        <p:txBody>
          <a:bodyPr wrap="square" rtlCol="0">
            <a:spAutoFit/>
          </a:bodyPr>
          <a:lstStyle/>
          <a:p>
            <a:r>
              <a:rPr lang="el-GR" sz="1600" dirty="0">
                <a:latin typeface="Inter"/>
              </a:rPr>
              <a:t>Η πλατφόρμα προσφέρει ευκολία πρόσβασης σε όλους τους ενδιαφερόμενους, εξασφαλίζοντας πλήρη συμμετοχή και ανταλλαγή απόψεων.</a:t>
            </a:r>
            <a:endParaRPr lang="en-CY" sz="1600" dirty="0">
              <a:latin typeface="Inter"/>
            </a:endParaRPr>
          </a:p>
        </p:txBody>
      </p:sp>
    </p:spTree>
    <p:extLst>
      <p:ext uri="{BB962C8B-B14F-4D97-AF65-F5344CB8AC3E}">
        <p14:creationId xmlns:p14="http://schemas.microsoft.com/office/powerpoint/2010/main" val="20303106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57CD-DC66-A8C4-8238-8C9EFE5795CF}"/>
              </a:ext>
            </a:extLst>
          </p:cNvPr>
          <p:cNvSpPr>
            <a:spLocks noGrp="1"/>
          </p:cNvSpPr>
          <p:nvPr>
            <p:ph type="title"/>
          </p:nvPr>
        </p:nvSpPr>
        <p:spPr>
          <a:xfrm>
            <a:off x="581192" y="437387"/>
            <a:ext cx="11029616" cy="1194142"/>
          </a:xfrm>
        </p:spPr>
        <p:txBody>
          <a:bodyPr>
            <a:normAutofit fontScale="90000"/>
          </a:bodyPr>
          <a:lstStyle/>
          <a:p>
            <a:pPr algn="ctr"/>
            <a:r>
              <a:rPr lang="el-GR" sz="4000" b="1" dirty="0">
                <a:solidFill>
                  <a:schemeClr val="accent2"/>
                </a:solidFill>
                <a:latin typeface="Inter"/>
              </a:rPr>
              <a:t>Εισαγωγή Στην Πλατφόρμα </a:t>
            </a:r>
            <a:r>
              <a:rPr lang="en-US" sz="4000" b="1" dirty="0">
                <a:solidFill>
                  <a:schemeClr val="accent2"/>
                </a:solidFill>
                <a:latin typeface="Inter"/>
              </a:rPr>
              <a:t>E-consultation</a:t>
            </a:r>
            <a:br>
              <a:rPr lang="el-GR" b="1" i="0" cap="none" dirty="0">
                <a:solidFill>
                  <a:schemeClr val="accent2"/>
                </a:solidFill>
                <a:effectLst/>
                <a:latin typeface="Inter"/>
              </a:rPr>
            </a:br>
            <a:r>
              <a:rPr lang="el-GR" sz="2000" dirty="0">
                <a:solidFill>
                  <a:srgbClr val="FF0000"/>
                </a:solidFill>
                <a:latin typeface="Inter"/>
              </a:rPr>
              <a:t>Σημαντικά πλεονεκτήματα της πλατφόρμας e-</a:t>
            </a:r>
            <a:r>
              <a:rPr lang="el-GR" sz="2000" dirty="0" err="1">
                <a:solidFill>
                  <a:srgbClr val="FF0000"/>
                </a:solidFill>
                <a:latin typeface="Inter"/>
              </a:rPr>
              <a:t>Consultation</a:t>
            </a:r>
            <a:r>
              <a:rPr lang="el-GR" sz="2000" dirty="0">
                <a:solidFill>
                  <a:srgbClr val="FF0000"/>
                </a:solidFill>
                <a:latin typeface="Inter"/>
              </a:rPr>
              <a:t> στη διαδικασία των δημόσιων διαβουλεύσεων</a:t>
            </a:r>
            <a:endParaRPr lang="en-CY" dirty="0">
              <a:solidFill>
                <a:srgbClr val="FF0000"/>
              </a:solidFill>
            </a:endParaRPr>
          </a:p>
        </p:txBody>
      </p:sp>
      <p:pic>
        <p:nvPicPr>
          <p:cNvPr id="11" name="Content Placeholder 10" descr="Hierarchy">
            <a:extLst>
              <a:ext uri="{FF2B5EF4-FFF2-40B4-BE49-F238E27FC236}">
                <a16:creationId xmlns:a16="http://schemas.microsoft.com/office/drawing/2014/main" id="{7D932831-EB8F-40C3-252A-D0BFDCA02446}"/>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4518819" y="3644106"/>
            <a:ext cx="914400" cy="914400"/>
          </a:xfrm>
        </p:spPr>
      </p:pic>
      <p:sp>
        <p:nvSpPr>
          <p:cNvPr id="3" name="Slide Number Placeholder 2">
            <a:extLst>
              <a:ext uri="{FF2B5EF4-FFF2-40B4-BE49-F238E27FC236}">
                <a16:creationId xmlns:a16="http://schemas.microsoft.com/office/drawing/2014/main" id="{629825F2-DDCC-39C6-F88F-4B8839F4CF8B}"/>
              </a:ext>
            </a:extLst>
          </p:cNvPr>
          <p:cNvSpPr>
            <a:spLocks noGrp="1"/>
          </p:cNvSpPr>
          <p:nvPr>
            <p:ph type="sldNum" sz="quarter" idx="12"/>
          </p:nvPr>
        </p:nvSpPr>
        <p:spPr/>
        <p:txBody>
          <a:bodyPr/>
          <a:lstStyle/>
          <a:p>
            <a:fld id="{3A98EE3D-8CD1-4C3F-BD1C-C98C9596463C}" type="slidenum">
              <a:rPr lang="en-US" smtClean="0"/>
              <a:t>16</a:t>
            </a:fld>
            <a:endParaRPr lang="en-US" dirty="0"/>
          </a:p>
        </p:txBody>
      </p:sp>
      <p:sp>
        <p:nvSpPr>
          <p:cNvPr id="5" name="TextBox 4">
            <a:extLst>
              <a:ext uri="{FF2B5EF4-FFF2-40B4-BE49-F238E27FC236}">
                <a16:creationId xmlns:a16="http://schemas.microsoft.com/office/drawing/2014/main" id="{960673E0-68DA-4A56-A037-2D7CF97C0852}"/>
              </a:ext>
            </a:extLst>
          </p:cNvPr>
          <p:cNvSpPr txBox="1"/>
          <p:nvPr/>
        </p:nvSpPr>
        <p:spPr>
          <a:xfrm>
            <a:off x="460875" y="3105259"/>
            <a:ext cx="2574758" cy="2308324"/>
          </a:xfrm>
          <a:prstGeom prst="rect">
            <a:avLst/>
          </a:prstGeom>
          <a:noFill/>
        </p:spPr>
        <p:txBody>
          <a:bodyPr wrap="square" rtlCol="0">
            <a:spAutoFit/>
          </a:bodyPr>
          <a:lstStyle/>
          <a:p>
            <a:r>
              <a:rPr lang="el-GR" sz="1600" dirty="0">
                <a:latin typeface="Inter"/>
              </a:rPr>
              <a:t>Όλες οι πληροφορίες σχετικά με τις διαβουλεύσεις, όπως τα έγγραφα διαβούλευσης, τα σχόλια των πολιτών και οι απαντήσεις των αρμόδιων φορέων, είναι διαθέσιμα σε όλους, ενισχύοντας τη διαφάνεια.</a:t>
            </a:r>
          </a:p>
        </p:txBody>
      </p:sp>
      <p:sp>
        <p:nvSpPr>
          <p:cNvPr id="6" name="TextBox 5">
            <a:extLst>
              <a:ext uri="{FF2B5EF4-FFF2-40B4-BE49-F238E27FC236}">
                <a16:creationId xmlns:a16="http://schemas.microsoft.com/office/drawing/2014/main" id="{CD189679-7B76-A7FD-1089-58F72D3B0D0A}"/>
              </a:ext>
            </a:extLst>
          </p:cNvPr>
          <p:cNvSpPr txBox="1"/>
          <p:nvPr/>
        </p:nvSpPr>
        <p:spPr>
          <a:xfrm>
            <a:off x="9156366" y="1896300"/>
            <a:ext cx="2454442" cy="4524315"/>
          </a:xfrm>
          <a:prstGeom prst="rect">
            <a:avLst/>
          </a:prstGeom>
          <a:noFill/>
        </p:spPr>
        <p:txBody>
          <a:bodyPr wrap="square" rtlCol="0">
            <a:spAutoFit/>
          </a:bodyPr>
          <a:lstStyle/>
          <a:p>
            <a:r>
              <a:rPr lang="el-GR" sz="1600" dirty="0">
                <a:latin typeface="Inter"/>
              </a:rPr>
              <a:t>Η πλατφόρμα είναι σχεδιασμένη να είναι φιλική προς το χρήστη, επιτρέποντας σε όλους να συμμετέχουν εύκολα, ανεξάρτητα από τις τεχνολογικές τους δεξιότητες. </a:t>
            </a:r>
          </a:p>
          <a:p>
            <a:endParaRPr lang="el-GR" sz="1600" dirty="0">
              <a:latin typeface="Inter"/>
            </a:endParaRPr>
          </a:p>
          <a:p>
            <a:r>
              <a:rPr lang="el-GR" sz="1600" dirty="0">
                <a:latin typeface="Inter"/>
              </a:rPr>
              <a:t> Η πλατφόρμα είναι </a:t>
            </a:r>
            <a:r>
              <a:rPr lang="el-GR" sz="1600" dirty="0" err="1">
                <a:latin typeface="Inter"/>
              </a:rPr>
              <a:t>προσβάσιμη</a:t>
            </a:r>
            <a:r>
              <a:rPr lang="el-GR" sz="1600" dirty="0">
                <a:latin typeface="Inter"/>
              </a:rPr>
              <a:t> από οπουδήποτε και οποτεδήποτε, διευκολύνοντας τη συμμετοχή ατόμων με περιορισμένη κινητικότητα ή από απομακρυσμένες περιοχές.</a:t>
            </a:r>
          </a:p>
        </p:txBody>
      </p:sp>
    </p:spTree>
    <p:extLst>
      <p:ext uri="{BB962C8B-B14F-4D97-AF65-F5344CB8AC3E}">
        <p14:creationId xmlns:p14="http://schemas.microsoft.com/office/powerpoint/2010/main" val="248958760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07859-A275-E42E-AA38-6E815E70A302}"/>
              </a:ext>
            </a:extLst>
          </p:cNvPr>
          <p:cNvSpPr>
            <a:spLocks noGrp="1"/>
          </p:cNvSpPr>
          <p:nvPr>
            <p:ph type="title"/>
          </p:nvPr>
        </p:nvSpPr>
        <p:spPr/>
        <p:txBody>
          <a:bodyPr>
            <a:normAutofit/>
          </a:bodyPr>
          <a:lstStyle/>
          <a:p>
            <a:r>
              <a:rPr lang="el-GR" sz="4000" b="1" dirty="0" err="1">
                <a:solidFill>
                  <a:schemeClr val="accent2"/>
                </a:solidFill>
                <a:latin typeface="Inter"/>
              </a:rPr>
              <a:t>Συμπερασματα</a:t>
            </a:r>
            <a:r>
              <a:rPr lang="el-GR" sz="4000" b="1" dirty="0">
                <a:solidFill>
                  <a:schemeClr val="accent2"/>
                </a:solidFill>
                <a:latin typeface="Inter"/>
              </a:rPr>
              <a:t> και </a:t>
            </a:r>
            <a:r>
              <a:rPr lang="el-GR" sz="4000" b="1" dirty="0" err="1">
                <a:solidFill>
                  <a:schemeClr val="accent2"/>
                </a:solidFill>
                <a:latin typeface="Inter"/>
              </a:rPr>
              <a:t>Κυρια</a:t>
            </a:r>
            <a:r>
              <a:rPr lang="el-GR" sz="4000" b="1" dirty="0">
                <a:solidFill>
                  <a:schemeClr val="accent2"/>
                </a:solidFill>
                <a:latin typeface="Inter"/>
              </a:rPr>
              <a:t> </a:t>
            </a:r>
            <a:r>
              <a:rPr lang="el-GR" sz="4000" b="1" dirty="0" err="1">
                <a:solidFill>
                  <a:schemeClr val="accent2"/>
                </a:solidFill>
                <a:latin typeface="Inter"/>
              </a:rPr>
              <a:t>Σημεια</a:t>
            </a:r>
            <a:endParaRPr lang="en-CY" sz="4000" b="1" dirty="0">
              <a:solidFill>
                <a:schemeClr val="accent2"/>
              </a:solidFill>
              <a:latin typeface="Inter"/>
            </a:endParaRPr>
          </a:p>
        </p:txBody>
      </p:sp>
      <p:sp>
        <p:nvSpPr>
          <p:cNvPr id="3" name="Text Placeholder 2">
            <a:extLst>
              <a:ext uri="{FF2B5EF4-FFF2-40B4-BE49-F238E27FC236}">
                <a16:creationId xmlns:a16="http://schemas.microsoft.com/office/drawing/2014/main" id="{2C46F608-D24B-0EBB-5EE2-5632D3BFCD95}"/>
              </a:ext>
            </a:extLst>
          </p:cNvPr>
          <p:cNvSpPr>
            <a:spLocks noGrp="1"/>
          </p:cNvSpPr>
          <p:nvPr>
            <p:ph type="body" idx="1"/>
          </p:nvPr>
        </p:nvSpPr>
        <p:spPr>
          <a:xfrm>
            <a:off x="581191" y="1878359"/>
            <a:ext cx="5834846" cy="819685"/>
          </a:xfrm>
        </p:spPr>
        <p:txBody>
          <a:bodyPr>
            <a:normAutofit fontScale="85000" lnSpcReduction="10000"/>
          </a:bodyPr>
          <a:lstStyle/>
          <a:p>
            <a:r>
              <a:rPr lang="el-GR" u="sng" dirty="0">
                <a:solidFill>
                  <a:srgbClr val="FF0000"/>
                </a:solidFill>
                <a:latin typeface="Arial" panose="020B0604020202020204" pitchFamily="34" charset="0"/>
                <a:cs typeface="Arial" panose="020B0604020202020204" pitchFamily="34" charset="0"/>
              </a:rPr>
              <a:t>ΑΝΑΛΥΣΗ ΚΑΙ ΚΩΔΙΚΟΠΟΙΗΣΗ</a:t>
            </a:r>
          </a:p>
          <a:p>
            <a:r>
              <a:rPr lang="el-GR" u="sng" dirty="0">
                <a:solidFill>
                  <a:srgbClr val="FF0000"/>
                </a:solidFill>
                <a:latin typeface="Arial" panose="020B0604020202020204" pitchFamily="34" charset="0"/>
                <a:cs typeface="Arial" panose="020B0604020202020204" pitchFamily="34" charset="0"/>
              </a:rPr>
              <a:t> ΣΥΝΕΙΣΦΟΡΩΝ</a:t>
            </a:r>
          </a:p>
        </p:txBody>
      </p:sp>
      <p:sp>
        <p:nvSpPr>
          <p:cNvPr id="4" name="Content Placeholder 3">
            <a:extLst>
              <a:ext uri="{FF2B5EF4-FFF2-40B4-BE49-F238E27FC236}">
                <a16:creationId xmlns:a16="http://schemas.microsoft.com/office/drawing/2014/main" id="{A46F70D4-42CC-BF08-EE8F-C80CA86041C9}"/>
              </a:ext>
            </a:extLst>
          </p:cNvPr>
          <p:cNvSpPr>
            <a:spLocks noGrp="1"/>
          </p:cNvSpPr>
          <p:nvPr>
            <p:ph sz="half" idx="2"/>
          </p:nvPr>
        </p:nvSpPr>
        <p:spPr>
          <a:xfrm>
            <a:off x="581194" y="2926052"/>
            <a:ext cx="3880447" cy="2934999"/>
          </a:xfrm>
        </p:spPr>
        <p:txBody>
          <a:bodyPr>
            <a:normAutofit lnSpcReduction="10000"/>
          </a:bodyPr>
          <a:lstStyle/>
          <a:p>
            <a:r>
              <a:rPr lang="el-GR" dirty="0"/>
              <a:t>Σημαντικά βήματα για την αξιολόγηση και ανάλυση συνεισφορών</a:t>
            </a:r>
          </a:p>
          <a:p>
            <a:endParaRPr lang="en-CY" dirty="0"/>
          </a:p>
        </p:txBody>
      </p:sp>
      <p:sp>
        <p:nvSpPr>
          <p:cNvPr id="5" name="Text Placeholder 4">
            <a:extLst>
              <a:ext uri="{FF2B5EF4-FFF2-40B4-BE49-F238E27FC236}">
                <a16:creationId xmlns:a16="http://schemas.microsoft.com/office/drawing/2014/main" id="{D01C50CB-0375-95F2-6122-798630F16609}"/>
              </a:ext>
            </a:extLst>
          </p:cNvPr>
          <p:cNvSpPr>
            <a:spLocks noGrp="1"/>
          </p:cNvSpPr>
          <p:nvPr>
            <p:ph type="body" sz="quarter" idx="3"/>
          </p:nvPr>
        </p:nvSpPr>
        <p:spPr>
          <a:xfrm>
            <a:off x="6416038" y="1878361"/>
            <a:ext cx="5775963" cy="553373"/>
          </a:xfrm>
        </p:spPr>
        <p:txBody>
          <a:bodyPr>
            <a:normAutofit fontScale="85000" lnSpcReduction="10000"/>
          </a:bodyPr>
          <a:lstStyle/>
          <a:p>
            <a:r>
              <a:rPr lang="el-GR" u="sng" dirty="0">
                <a:solidFill>
                  <a:srgbClr val="FF0000"/>
                </a:solidFill>
                <a:latin typeface="Arial" panose="020B0604020202020204" pitchFamily="34" charset="0"/>
                <a:cs typeface="Arial" panose="020B0604020202020204" pitchFamily="34" charset="0"/>
              </a:rPr>
              <a:t>ΑΠΟΤΕΛΕΣΜΑΤΑ ΔΗΜΟΣΙΑΣ ΔΙΑΒΟΥΛΕΥΣΗΣ</a:t>
            </a:r>
            <a:endParaRPr lang="en-CY" u="sng" dirty="0">
              <a:solidFill>
                <a:srgbClr val="FF0000"/>
              </a:solidFill>
              <a:latin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24E24A85-8697-A917-11E8-574203D7A945}"/>
              </a:ext>
            </a:extLst>
          </p:cNvPr>
          <p:cNvSpPr>
            <a:spLocks noGrp="1"/>
          </p:cNvSpPr>
          <p:nvPr>
            <p:ph sz="quarter" idx="4"/>
          </p:nvPr>
        </p:nvSpPr>
        <p:spPr>
          <a:xfrm>
            <a:off x="6416038" y="2926052"/>
            <a:ext cx="4793246" cy="3202290"/>
          </a:xfrm>
        </p:spPr>
        <p:txBody>
          <a:bodyPr>
            <a:normAutofit lnSpcReduction="10000"/>
          </a:bodyPr>
          <a:lstStyle/>
          <a:p>
            <a:r>
              <a:rPr lang="el-GR" b="1" dirty="0"/>
              <a:t>Ανακεφαλαίωση Βασικών Σημείων</a:t>
            </a:r>
          </a:p>
          <a:p>
            <a:pPr marL="0" indent="0">
              <a:buNone/>
            </a:pPr>
            <a:r>
              <a:rPr lang="el-GR" dirty="0"/>
              <a:t>Αναδεικνύει τα κύρια μηνύματα και τους στόχους της εκπαίδευσης για ενίσχυση της κατανόησης και συμμετοχής του κοινού.</a:t>
            </a:r>
          </a:p>
          <a:p>
            <a:endParaRPr lang="el-GR" dirty="0"/>
          </a:p>
          <a:p>
            <a:r>
              <a:rPr lang="el-GR" b="1" dirty="0"/>
              <a:t>Διαφάνεια και Συμμετοχή</a:t>
            </a:r>
          </a:p>
          <a:p>
            <a:pPr marL="0" indent="0">
              <a:buNone/>
            </a:pPr>
            <a:r>
              <a:rPr lang="el-GR" dirty="0"/>
              <a:t>Η διαφάνεια ενισχύει την εμπιστοσύνη και συμβάλλει στη διαμόρφωση πιο αποτελεσματικών διαδικασιών δημόσιας διαβούλευσης.</a:t>
            </a:r>
          </a:p>
          <a:p>
            <a:endParaRPr lang="en-CY" dirty="0"/>
          </a:p>
        </p:txBody>
      </p:sp>
      <p:sp>
        <p:nvSpPr>
          <p:cNvPr id="7" name="Slide Number Placeholder 6">
            <a:extLst>
              <a:ext uri="{FF2B5EF4-FFF2-40B4-BE49-F238E27FC236}">
                <a16:creationId xmlns:a16="http://schemas.microsoft.com/office/drawing/2014/main" id="{CA7EA13E-C767-7C64-F611-37D5A3823974}"/>
              </a:ext>
            </a:extLst>
          </p:cNvPr>
          <p:cNvSpPr>
            <a:spLocks noGrp="1"/>
          </p:cNvSpPr>
          <p:nvPr>
            <p:ph type="sldNum" sz="quarter" idx="12"/>
          </p:nvPr>
        </p:nvSpPr>
        <p:spPr/>
        <p:txBody>
          <a:bodyPr/>
          <a:lstStyle/>
          <a:p>
            <a:fld id="{3A98EE3D-8CD1-4C3F-BD1C-C98C9596463C}" type="slidenum">
              <a:rPr lang="en-US" smtClean="0"/>
              <a:t>17</a:t>
            </a:fld>
            <a:endParaRPr lang="en-US" dirty="0"/>
          </a:p>
        </p:txBody>
      </p:sp>
    </p:spTree>
    <p:extLst>
      <p:ext uri="{BB962C8B-B14F-4D97-AF65-F5344CB8AC3E}">
        <p14:creationId xmlns:p14="http://schemas.microsoft.com/office/powerpoint/2010/main" val="17648436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E86EE7-3AC8-3C05-0E52-1792ACB01255}"/>
              </a:ext>
            </a:extLst>
          </p:cNvPr>
          <p:cNvSpPr>
            <a:spLocks noGrp="1"/>
          </p:cNvSpPr>
          <p:nvPr>
            <p:ph type="title"/>
          </p:nvPr>
        </p:nvSpPr>
        <p:spPr/>
        <p:txBody>
          <a:bodyPr/>
          <a:lstStyle/>
          <a:p>
            <a:pPr algn="ctr"/>
            <a:r>
              <a:rPr lang="el-GR" sz="4000" b="1" dirty="0">
                <a:solidFill>
                  <a:schemeClr val="accent2"/>
                </a:solidFill>
                <a:latin typeface="Inter"/>
              </a:rPr>
              <a:t>Τέλος</a:t>
            </a:r>
            <a:endParaRPr lang="en-CY" sz="4000" b="1" dirty="0">
              <a:solidFill>
                <a:schemeClr val="accent2"/>
              </a:solidFill>
              <a:latin typeface="Inter"/>
            </a:endParaRPr>
          </a:p>
        </p:txBody>
      </p:sp>
      <p:pic>
        <p:nvPicPr>
          <p:cNvPr id="10" name="Content Placeholder 9">
            <a:extLst>
              <a:ext uri="{FF2B5EF4-FFF2-40B4-BE49-F238E27FC236}">
                <a16:creationId xmlns:a16="http://schemas.microsoft.com/office/drawing/2014/main" id="{4820F72D-28DC-398F-26B1-05DFA3C46351}"/>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064941" y="2160588"/>
            <a:ext cx="5822155" cy="3881437"/>
          </a:xfrm>
        </p:spPr>
      </p:pic>
      <p:sp>
        <p:nvSpPr>
          <p:cNvPr id="2" name="Slide Number Placeholder 1">
            <a:extLst>
              <a:ext uri="{FF2B5EF4-FFF2-40B4-BE49-F238E27FC236}">
                <a16:creationId xmlns:a16="http://schemas.microsoft.com/office/drawing/2014/main" id="{A1134877-388B-BAE5-EDBA-B422FAECE63D}"/>
              </a:ext>
            </a:extLst>
          </p:cNvPr>
          <p:cNvSpPr>
            <a:spLocks noGrp="1"/>
          </p:cNvSpPr>
          <p:nvPr>
            <p:ph type="sldNum" sz="quarter" idx="12"/>
          </p:nvPr>
        </p:nvSpPr>
        <p:spPr/>
        <p:txBody>
          <a:bodyPr/>
          <a:lstStyle/>
          <a:p>
            <a:fld id="{3A98EE3D-8CD1-4C3F-BD1C-C98C9596463C}" type="slidenum">
              <a:rPr lang="en-US" smtClean="0"/>
              <a:t>18</a:t>
            </a:fld>
            <a:endParaRPr lang="en-US" dirty="0"/>
          </a:p>
        </p:txBody>
      </p:sp>
    </p:spTree>
    <p:extLst>
      <p:ext uri="{BB962C8B-B14F-4D97-AF65-F5344CB8AC3E}">
        <p14:creationId xmlns:p14="http://schemas.microsoft.com/office/powerpoint/2010/main" val="17496727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000">
        <p:wipe/>
      </p:transition>
    </mc:Choice>
    <mc:Fallback xmlns="">
      <p:transition spd="slow">
        <p:wipe/>
      </p:transition>
    </mc:Fallback>
  </mc:AlternateContent>
</p:sld>
</file>

<file path=ppt/theme/theme1.xml><?xml version="1.0" encoding="utf-8"?>
<a:theme xmlns:a="http://schemas.openxmlformats.org/drawingml/2006/main" name="Custom Design">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E7CA09-9778-4414-AE97-8064B12DA30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289AE2-D2AE-49D1-AFAC-3A79F6794255}">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927BD4C1-B6B1-4715-ABF9-E660A51A4E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2141</TotalTime>
  <Words>1227</Words>
  <Application>Microsoft Office PowerPoint</Application>
  <PresentationFormat>Widescreen</PresentationFormat>
  <Paragraphs>147</Paragraphs>
  <Slides>18</Slides>
  <Notes>17</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18</vt:i4>
      </vt:variant>
    </vt:vector>
  </HeadingPairs>
  <TitlesOfParts>
    <vt:vector size="31" baseType="lpstr">
      <vt:lpstr>Arial</vt:lpstr>
      <vt:lpstr>BookmanOldStyle</vt:lpstr>
      <vt:lpstr>BookmanOldStyle-Bold</vt:lpstr>
      <vt:lpstr>Calibri</vt:lpstr>
      <vt:lpstr>Cambria</vt:lpstr>
      <vt:lpstr>Franklin Gothic Book</vt:lpstr>
      <vt:lpstr>Inter</vt:lpstr>
      <vt:lpstr>Open Sans</vt:lpstr>
      <vt:lpstr>Open Sans Semibold</vt:lpstr>
      <vt:lpstr>Trebuchet MS</vt:lpstr>
      <vt:lpstr>Wingdings 3</vt:lpstr>
      <vt:lpstr>Custom Design</vt:lpstr>
      <vt:lpstr>Facet</vt:lpstr>
      <vt:lpstr> Εκπαίδευση στη  Δημοσια Διαβουλευση</vt:lpstr>
      <vt:lpstr>Πλαισιο Βελτιωσης Ρυθμιστικου Πλαισιου </vt:lpstr>
      <vt:lpstr>ΒΕΛΤΙΩΣΗ ΡΥΘΜΙΣΤΙΚΟΥ ΠΛΑΙΣΙΟΥ (ΡΠ) </vt:lpstr>
      <vt:lpstr>Νομικό Πλαίσιο Για Δημόσιες Διαβουλεύσεις</vt:lpstr>
      <vt:lpstr>Ορισμός Και Σημασία Της Δημόσιας Διαβούλευσης</vt:lpstr>
      <vt:lpstr> Τι είναι η Διαβούλευση</vt:lpstr>
      <vt:lpstr>Βήματα Σχεδιασμού Διαβούλευσης</vt:lpstr>
      <vt:lpstr>ΣΤΟΧΕΥΜΕΝΗ   ΔΙΑΒΟΥΛΕΥΣΗ  </vt:lpstr>
      <vt:lpstr>Μεθοδοι και Εργαλεια Διαβουλευσης (στοχευμενη διαβουλευση)</vt:lpstr>
      <vt:lpstr>Διαβούλευση και Οργάνωση</vt:lpstr>
      <vt:lpstr>ΔΗΜΟΣΙΑ ΔΙΑΒΟΥΛΕΥΣΗ  E-consultation.gov.cy</vt:lpstr>
      <vt:lpstr>Λειτουργος  Διαβουλευσης  &amp; Συντονιστης για θεματα Δημοσιων Διαβουλευσεων </vt:lpstr>
      <vt:lpstr> Λειτουργος  Διαβουλευσης &amp; Συντονιστης για θεματα Δημοσιων Διαβουλευσεων</vt:lpstr>
      <vt:lpstr>E-consultation platform  https://e-consultation.gov.cy/ </vt:lpstr>
      <vt:lpstr>Εισαγωγή Στην Πλατφόρμα E-consultation Σημασία Και Χρήση Της Πλατφόρμας E-consultation Για Δημόσιες Διαβουλεύσεις</vt:lpstr>
      <vt:lpstr>Εισαγωγή Στην Πλατφόρμα E-consultation Σημαντικά πλεονεκτήματα της πλατφόρμας e-Consultation στη διαδικασία των δημόσιων διαβουλεύσεων</vt:lpstr>
      <vt:lpstr>Συμπερασματα και Κυρια Σημεια</vt:lpstr>
      <vt:lpstr>Τέλος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Kyriakos Andreou</dc:creator>
  <cp:lastModifiedBy>Kyriakos Andreou</cp:lastModifiedBy>
  <cp:revision>24</cp:revision>
  <dcterms:created xsi:type="dcterms:W3CDTF">2024-08-05T07:22:05Z</dcterms:created>
  <dcterms:modified xsi:type="dcterms:W3CDTF">2025-11-06T11:17:37Z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