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6"/>
  </p:notesMasterIdLst>
  <p:sldIdLst>
    <p:sldId id="281" r:id="rId2"/>
    <p:sldId id="765" r:id="rId3"/>
    <p:sldId id="287" r:id="rId4"/>
    <p:sldId id="763" r:id="rId5"/>
    <p:sldId id="767" r:id="rId6"/>
    <p:sldId id="773" r:id="rId7"/>
    <p:sldId id="769" r:id="rId8"/>
    <p:sldId id="771" r:id="rId9"/>
    <p:sldId id="772" r:id="rId10"/>
    <p:sldId id="762" r:id="rId11"/>
    <p:sldId id="770" r:id="rId12"/>
    <p:sldId id="266" r:id="rId13"/>
    <p:sldId id="768" r:id="rId14"/>
    <p:sldId id="279" r:id="rId15"/>
  </p:sldIdLst>
  <p:sldSz cx="24384000" cy="13716000"/>
  <p:notesSz cx="6797675" cy="9926638"/>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A1B2"/>
    <a:srgbClr val="188398"/>
    <a:srgbClr val="DA9A2A"/>
    <a:srgbClr val="108F3E"/>
    <a:srgbClr val="407879"/>
    <a:srgbClr val="D6D341"/>
    <a:srgbClr val="005E99"/>
    <a:srgbClr val="00A8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79567" autoAdjust="0"/>
  </p:normalViewPr>
  <p:slideViewPr>
    <p:cSldViewPr snapToGrid="0">
      <p:cViewPr varScale="1">
        <p:scale>
          <a:sx n="42" d="100"/>
          <a:sy n="42" d="100"/>
        </p:scale>
        <p:origin x="2142" y="12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90488" y="744538"/>
            <a:ext cx="6616700" cy="3722687"/>
          </a:xfrm>
          <a:prstGeom prst="rect">
            <a:avLst/>
          </a:prstGeom>
        </p:spPr>
        <p:txBody>
          <a:bodyPr/>
          <a:lstStyle/>
          <a:p>
            <a:endParaRPr dirty="0"/>
          </a:p>
        </p:txBody>
      </p:sp>
      <p:sp>
        <p:nvSpPr>
          <p:cNvPr id="117" name="Shape 117"/>
          <p:cNvSpPr>
            <a:spLocks noGrp="1"/>
          </p:cNvSpPr>
          <p:nvPr>
            <p:ph type="body" sz="quarter" idx="1"/>
          </p:nvPr>
        </p:nvSpPr>
        <p:spPr>
          <a:xfrm>
            <a:off x="906357" y="4715153"/>
            <a:ext cx="4984962" cy="4466987"/>
          </a:xfrm>
          <a:prstGeom prst="rect">
            <a:avLst/>
          </a:prstGeom>
        </p:spPr>
        <p:txBody>
          <a:bodyPr/>
          <a:lstStyle/>
          <a:p>
            <a:endParaRPr/>
          </a:p>
        </p:txBody>
      </p:sp>
    </p:spTree>
    <p:extLst>
      <p:ext uri="{BB962C8B-B14F-4D97-AF65-F5344CB8AC3E}">
        <p14:creationId xmlns:p14="http://schemas.microsoft.com/office/powerpoint/2010/main" val="141098428"/>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Tree>
    <p:extLst>
      <p:ext uri="{BB962C8B-B14F-4D97-AF65-F5344CB8AC3E}">
        <p14:creationId xmlns:p14="http://schemas.microsoft.com/office/powerpoint/2010/main" val="3070347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Tree>
    <p:extLst>
      <p:ext uri="{BB962C8B-B14F-4D97-AF65-F5344CB8AC3E}">
        <p14:creationId xmlns:p14="http://schemas.microsoft.com/office/powerpoint/2010/main" val="3290927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dirty="0"/>
          </a:p>
        </p:txBody>
      </p:sp>
    </p:spTree>
    <p:extLst>
      <p:ext uri="{BB962C8B-B14F-4D97-AF65-F5344CB8AC3E}">
        <p14:creationId xmlns:p14="http://schemas.microsoft.com/office/powerpoint/2010/main" val="1213384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dirty="0"/>
          </a:p>
        </p:txBody>
      </p:sp>
    </p:spTree>
    <p:extLst>
      <p:ext uri="{BB962C8B-B14F-4D97-AF65-F5344CB8AC3E}">
        <p14:creationId xmlns:p14="http://schemas.microsoft.com/office/powerpoint/2010/main" val="38204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dirty="0"/>
          </a:p>
        </p:txBody>
      </p:sp>
    </p:spTree>
    <p:extLst>
      <p:ext uri="{BB962C8B-B14F-4D97-AF65-F5344CB8AC3E}">
        <p14:creationId xmlns:p14="http://schemas.microsoft.com/office/powerpoint/2010/main" val="32888490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dirty="0"/>
          </a:p>
        </p:txBody>
      </p:sp>
    </p:spTree>
    <p:extLst>
      <p:ext uri="{BB962C8B-B14F-4D97-AF65-F5344CB8AC3E}">
        <p14:creationId xmlns:p14="http://schemas.microsoft.com/office/powerpoint/2010/main" val="25619836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dirty="0"/>
          </a:p>
        </p:txBody>
      </p:sp>
    </p:spTree>
    <p:extLst>
      <p:ext uri="{BB962C8B-B14F-4D97-AF65-F5344CB8AC3E}">
        <p14:creationId xmlns:p14="http://schemas.microsoft.com/office/powerpoint/2010/main" val="179322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dirty="0"/>
          </a:p>
        </p:txBody>
      </p:sp>
    </p:spTree>
    <p:extLst>
      <p:ext uri="{BB962C8B-B14F-4D97-AF65-F5344CB8AC3E}">
        <p14:creationId xmlns:p14="http://schemas.microsoft.com/office/powerpoint/2010/main" val="573144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dirty="0"/>
          </a:p>
        </p:txBody>
      </p:sp>
    </p:spTree>
    <p:extLst>
      <p:ext uri="{BB962C8B-B14F-4D97-AF65-F5344CB8AC3E}">
        <p14:creationId xmlns:p14="http://schemas.microsoft.com/office/powerpoint/2010/main" val="3941058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dirty="0"/>
          </a:p>
        </p:txBody>
      </p:sp>
    </p:spTree>
    <p:extLst>
      <p:ext uri="{BB962C8B-B14F-4D97-AF65-F5344CB8AC3E}">
        <p14:creationId xmlns:p14="http://schemas.microsoft.com/office/powerpoint/2010/main" val="42071860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a-ET" dirty="0"/>
          </a:p>
        </p:txBody>
      </p:sp>
    </p:spTree>
    <p:extLst>
      <p:ext uri="{BB962C8B-B14F-4D97-AF65-F5344CB8AC3E}">
        <p14:creationId xmlns:p14="http://schemas.microsoft.com/office/powerpoint/2010/main" val="21165325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3615741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4420066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Y" dirty="0"/>
          </a:p>
        </p:txBody>
      </p:sp>
    </p:spTree>
    <p:extLst>
      <p:ext uri="{BB962C8B-B14F-4D97-AF65-F5344CB8AC3E}">
        <p14:creationId xmlns:p14="http://schemas.microsoft.com/office/powerpoint/2010/main" val="4016518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778000" y="2298700"/>
            <a:ext cx="20828000" cy="4648200"/>
          </a:xfrm>
          <a:prstGeom prst="rect">
            <a:avLst/>
          </a:prstGeom>
        </p:spPr>
        <p:txBody>
          <a:bodyPr anchor="b"/>
          <a:lstStyle/>
          <a:p>
            <a:r>
              <a:t>Title Text</a:t>
            </a:r>
          </a:p>
        </p:txBody>
      </p:sp>
      <p:sp>
        <p:nvSpPr>
          <p:cNvPr id="12" name="Body Level One…"/>
          <p:cNvSpPr txBox="1">
            <a:spLocks noGrp="1"/>
          </p:cNvSpPr>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13"/>
          </p:nvPr>
        </p:nvSpPr>
        <p:spPr>
          <a:xfrm>
            <a:off x="7950200" y="1104900"/>
            <a:ext cx="17259302" cy="11506201"/>
          </a:xfrm>
          <a:prstGeom prst="rect">
            <a:avLst/>
          </a:prstGeom>
        </p:spPr>
        <p:txBody>
          <a:bodyPr lIns="91439" tIns="45719" rIns="91439" bIns="45719" anchor="t">
            <a:noAutofit/>
          </a:bodyPr>
          <a:lstStyle/>
          <a:p>
            <a:endParaRPr dirty="0"/>
          </a:p>
        </p:txBody>
      </p:sp>
      <p:sp>
        <p:nvSpPr>
          <p:cNvPr id="39" name="Title Text"/>
          <p:cNvSpPr txBox="1">
            <a:spLocks noGrp="1"/>
          </p:cNvSpPr>
          <p:nvPr>
            <p:ph type="title"/>
          </p:nvPr>
        </p:nvSpPr>
        <p:spPr>
          <a:xfrm>
            <a:off x="1651000" y="952500"/>
            <a:ext cx="10223500" cy="5549900"/>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10960100" y="3149600"/>
            <a:ext cx="13944600" cy="9296400"/>
          </a:xfrm>
          <a:prstGeom prst="rect">
            <a:avLst/>
          </a:prstGeom>
        </p:spPr>
        <p:txBody>
          <a:bodyPr lIns="91439" tIns="45719" rIns="91439" bIns="45719" anchor="t">
            <a:noAutofit/>
          </a:bodyPr>
          <a:lstStyle/>
          <a:p>
            <a:endParaRPr dirty="0"/>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15681340" y="7035800"/>
            <a:ext cx="8396678" cy="5600700"/>
          </a:xfrm>
          <a:prstGeom prst="rect">
            <a:avLst/>
          </a:prstGeom>
        </p:spPr>
        <p:txBody>
          <a:bodyPr lIns="91439" tIns="45719" rIns="91439" bIns="45719" anchor="t">
            <a:noAutofit/>
          </a:bodyPr>
          <a:lstStyle/>
          <a:p>
            <a:endParaRPr dirty="0"/>
          </a:p>
        </p:txBody>
      </p:sp>
      <p:sp>
        <p:nvSpPr>
          <p:cNvPr id="84" name="Image"/>
          <p:cNvSpPr>
            <a:spLocks noGrp="1"/>
          </p:cNvSpPr>
          <p:nvPr>
            <p:ph type="pic" sz="quarter" idx="14"/>
          </p:nvPr>
        </p:nvSpPr>
        <p:spPr>
          <a:xfrm>
            <a:off x="15290800" y="1130300"/>
            <a:ext cx="8331200" cy="5554134"/>
          </a:xfrm>
          <a:prstGeom prst="rect">
            <a:avLst/>
          </a:prstGeom>
        </p:spPr>
        <p:txBody>
          <a:bodyPr lIns="91439" tIns="45719" rIns="91439" bIns="45719" anchor="t">
            <a:noAutofit/>
          </a:bodyPr>
          <a:lstStyle/>
          <a:p>
            <a:endParaRPr dirty="0"/>
          </a:p>
        </p:txBody>
      </p:sp>
      <p:sp>
        <p:nvSpPr>
          <p:cNvPr id="85" name="Image"/>
          <p:cNvSpPr>
            <a:spLocks noGrp="1"/>
          </p:cNvSpPr>
          <p:nvPr>
            <p:ph type="pic" idx="15"/>
          </p:nvPr>
        </p:nvSpPr>
        <p:spPr>
          <a:xfrm>
            <a:off x="-304800" y="1130300"/>
            <a:ext cx="17202150" cy="11468100"/>
          </a:xfrm>
          <a:prstGeom prst="rect">
            <a:avLst/>
          </a:prstGeom>
        </p:spPr>
        <p:txBody>
          <a:bodyPr lIns="91439" tIns="45719" rIns="91439" bIns="45719" anchor="t">
            <a:noAutofit/>
          </a:bodyPr>
          <a:lstStyle/>
          <a:p>
            <a:endParaRPr dirty="0"/>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2387600" y="8953500"/>
            <a:ext cx="19621500" cy="585521"/>
          </a:xfrm>
          <a:prstGeom prst="rect">
            <a:avLst/>
          </a:prstGeom>
        </p:spPr>
        <p:txBody>
          <a:bodyPr anchor="t">
            <a:spAutoFit/>
          </a:bodyPr>
          <a:lstStyle>
            <a:lvl1pPr marL="0" indent="0" algn="ctr">
              <a:spcBef>
                <a:spcPts val="0"/>
              </a:spcBef>
              <a:buSzTx/>
              <a:buNone/>
              <a:defRPr sz="3200" i="1"/>
            </a:lvl1pPr>
          </a:lstStyle>
          <a:p>
            <a:r>
              <a:t>–Johnny Appleseed</a:t>
            </a:r>
          </a:p>
        </p:txBody>
      </p:sp>
      <p:sp>
        <p:nvSpPr>
          <p:cNvPr id="94" name="“Type a quote here.”"/>
          <p:cNvSpPr txBox="1">
            <a:spLocks noGrp="1"/>
          </p:cNvSpPr>
          <p:nvPr>
            <p:ph type="body" sz="quarter" idx="14"/>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24384000" cy="16264467"/>
          </a:xfrm>
          <a:prstGeom prst="rect">
            <a:avLst/>
          </a:prstGeom>
        </p:spPr>
        <p:txBody>
          <a:bodyPr lIns="91439" tIns="45719" rIns="91439" bIns="45719" anchor="t">
            <a:noAutofit/>
          </a:bodyPr>
          <a:lstStyle/>
          <a:p>
            <a:endParaRPr dirty="0"/>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1689100" y="355600"/>
            <a:ext cx="210058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1689100" y="3149600"/>
            <a:ext cx="21005800" cy="9296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defRPr sz="2400" b="0">
                <a:latin typeface="Helvetica Neue Light"/>
                <a:ea typeface="Helvetica Neue Light"/>
                <a:cs typeface="Helvetica Neue Light"/>
                <a:sym typeface="Helvetica Neue Light"/>
              </a:defRPr>
            </a:lvl1pPr>
          </a:lstStyle>
          <a:p>
            <a:fld id="{86CB4B4D-7CA3-9044-876B-883B54F8677D}" type="slidenum">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2" r:id="rId2"/>
    <p:sldLayoutId id="2147483654" r:id="rId3"/>
    <p:sldLayoutId id="2147483655" r:id="rId4"/>
    <p:sldLayoutId id="2147483656" r:id="rId5"/>
    <p:sldLayoutId id="2147483657" r:id="rId6"/>
    <p:sldLayoutId id="2147483658" r:id="rId7"/>
    <p:sldLayoutId id="2147483659" r:id="rId8"/>
  </p:sldLayoutIdLst>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hf hdr="0" ftr="0" dt="0"/>
  <p:txStyles>
    <p:title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www.mof.gov.cy/mof/dggrowth/dggrowth.nsf/bettregulation_el/bettregulation_el?OpenDocument" TargetMode="External"/><Relationship Id="rId5"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mailto:ltheodorou@meci.gov.cy"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descr="Image">
            <a:extLst>
              <a:ext uri="{FF2B5EF4-FFF2-40B4-BE49-F238E27FC236}">
                <a16:creationId xmlns:a16="http://schemas.microsoft.com/office/drawing/2014/main" id="{9591ED12-CE99-304B-8179-7F4BBA96F97E}"/>
              </a:ext>
            </a:extLst>
          </p:cNvPr>
          <p:cNvPicPr>
            <a:picLocks noChangeAspect="1"/>
          </p:cNvPicPr>
          <p:nvPr/>
        </p:nvPicPr>
        <p:blipFill>
          <a:blip r:embed="rId3" cstate="print"/>
          <a:stretch>
            <a:fillRect/>
          </a:stretch>
        </p:blipFill>
        <p:spPr>
          <a:xfrm>
            <a:off x="-1545184" y="-3505501"/>
            <a:ext cx="26585098" cy="17850560"/>
          </a:xfrm>
          <a:prstGeom prst="rect">
            <a:avLst/>
          </a:prstGeom>
          <a:ln w="12700">
            <a:miter lim="400000"/>
          </a:ln>
        </p:spPr>
      </p:pic>
      <p:sp>
        <p:nvSpPr>
          <p:cNvPr id="121" name="Lorem ipsum dolor sit amet, consec etur adip iscin elit. Suspe disse place rat, felis in biben dum trist ique."/>
          <p:cNvSpPr txBox="1">
            <a:spLocks noGrp="1"/>
          </p:cNvSpPr>
          <p:nvPr>
            <p:ph type="subTitle" sz="quarter" idx="1"/>
          </p:nvPr>
        </p:nvSpPr>
        <p:spPr>
          <a:xfrm>
            <a:off x="2650820" y="3308054"/>
            <a:ext cx="16760189" cy="2646697"/>
          </a:xfrm>
          <a:prstGeom prst="rect">
            <a:avLst/>
          </a:prstGeom>
        </p:spPr>
        <p:txBody>
          <a:bodyPr>
            <a:noAutofit/>
          </a:bodyPr>
          <a:lstStyle>
            <a:lvl1pPr algn="l" defTabSz="817244">
              <a:defRPr sz="5445">
                <a:solidFill>
                  <a:srgbClr val="FFFFFF"/>
                </a:solidFill>
                <a:latin typeface="Arial"/>
                <a:ea typeface="Arial"/>
                <a:cs typeface="Arial"/>
                <a:sym typeface="Arial"/>
              </a:defRPr>
            </a:lvl1pPr>
          </a:lstStyle>
          <a:p>
            <a:pPr algn="ctr"/>
            <a:r>
              <a:rPr lang="el-GR" sz="7400" b="1" dirty="0">
                <a:solidFill>
                  <a:schemeClr val="bg1"/>
                </a:solidFill>
                <a:latin typeface="Calibri" panose="020F0502020204030204" pitchFamily="34" charset="0"/>
                <a:cs typeface="Calibri" panose="020F0502020204030204" pitchFamily="34" charset="0"/>
              </a:rPr>
              <a:t>Αξιολόγηση Ποιότητας</a:t>
            </a:r>
          </a:p>
          <a:p>
            <a:pPr algn="ctr"/>
            <a:r>
              <a:rPr lang="en-US" sz="7400" b="1" dirty="0">
                <a:solidFill>
                  <a:schemeClr val="bg1"/>
                </a:solidFill>
                <a:latin typeface="Calibri" panose="020F0502020204030204" pitchFamily="34" charset="0"/>
                <a:cs typeface="Calibri" panose="020F0502020204030204" pitchFamily="34" charset="0"/>
              </a:rPr>
              <a:t>SME TEST</a:t>
            </a:r>
          </a:p>
        </p:txBody>
      </p:sp>
      <p:pic>
        <p:nvPicPr>
          <p:cNvPr id="11" name="Picture 10" descr="Graphical user interface, text&#10;&#10;Description automatically generated">
            <a:extLst>
              <a:ext uri="{FF2B5EF4-FFF2-40B4-BE49-F238E27FC236}">
                <a16:creationId xmlns:a16="http://schemas.microsoft.com/office/drawing/2014/main" id="{93BA2C51-CFBC-FB44-84AD-227BC8542C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45684" y="9949330"/>
            <a:ext cx="7542646" cy="1637832"/>
          </a:xfrm>
          <a:prstGeom prst="rect">
            <a:avLst/>
          </a:prstGeom>
        </p:spPr>
      </p:pic>
      <p:sp>
        <p:nvSpPr>
          <p:cNvPr id="12" name="Lorem ipsum dolor sit amet, consec etur adip iscin elit. Suspe disse place rat, felis in biben dum trist ique.">
            <a:extLst>
              <a:ext uri="{FF2B5EF4-FFF2-40B4-BE49-F238E27FC236}">
                <a16:creationId xmlns:a16="http://schemas.microsoft.com/office/drawing/2014/main" id="{55238879-8EEA-8848-AE55-F96826536483}"/>
              </a:ext>
            </a:extLst>
          </p:cNvPr>
          <p:cNvSpPr txBox="1">
            <a:spLocks/>
          </p:cNvSpPr>
          <p:nvPr/>
        </p:nvSpPr>
        <p:spPr>
          <a:xfrm>
            <a:off x="3925039" y="6447193"/>
            <a:ext cx="14404254" cy="24747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ormAutofit/>
          </a:bodyPr>
          <a:lstStyle>
            <a:lvl1pPr marL="0" marR="0" indent="0" algn="l" defTabSz="817244" latinLnBrk="0">
              <a:lnSpc>
                <a:spcPct val="100000"/>
              </a:lnSpc>
              <a:spcBef>
                <a:spcPts val="0"/>
              </a:spcBef>
              <a:spcAft>
                <a:spcPts val="0"/>
              </a:spcAft>
              <a:buClrTx/>
              <a:buSzTx/>
              <a:buFontTx/>
              <a:buNone/>
              <a:tabLst/>
              <a:defRPr sz="5445" b="0" i="0" u="none" strike="noStrike" cap="none" spc="0" baseline="0">
                <a:solidFill>
                  <a:srgbClr val="FFFFFF"/>
                </a:solidFill>
                <a:uFillTx/>
                <a:latin typeface="Arial"/>
                <a:ea typeface="Arial"/>
                <a:cs typeface="Arial"/>
                <a:sym typeface="Arial"/>
              </a:defRPr>
            </a:lvl1pPr>
            <a:lvl2pPr marL="0" marR="0" indent="0" algn="ctr"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2pPr>
            <a:lvl3pPr marL="0" marR="0" indent="0" algn="ctr"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3pPr>
            <a:lvl4pPr marL="0" marR="0" indent="0" algn="ctr"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4pPr>
            <a:lvl5pPr marL="0" marR="0" indent="0" algn="ctr"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a:lstStyle>
          <a:p>
            <a:pPr algn="r" hangingPunct="1"/>
            <a:r>
              <a:rPr lang="el-GR" sz="4000" dirty="0"/>
              <a:t>Λευκή Θεοδώρου</a:t>
            </a:r>
          </a:p>
          <a:p>
            <a:pPr algn="r" hangingPunct="1"/>
            <a:r>
              <a:rPr lang="el-GR" sz="4000" dirty="0"/>
              <a:t>Λειτουργός Βιομηχανικών Εφαρμογών</a:t>
            </a:r>
          </a:p>
          <a:p>
            <a:pPr algn="r" hangingPunct="1"/>
            <a:r>
              <a:rPr lang="el-GR" sz="2800" dirty="0"/>
              <a:t>29-31/10/2025</a:t>
            </a:r>
          </a:p>
        </p:txBody>
      </p:sp>
    </p:spTree>
    <p:extLst>
      <p:ext uri="{BB962C8B-B14F-4D97-AF65-F5344CB8AC3E}">
        <p14:creationId xmlns:p14="http://schemas.microsoft.com/office/powerpoint/2010/main" val="29616917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xplosion: 8 Points 10">
            <a:extLst>
              <a:ext uri="{FF2B5EF4-FFF2-40B4-BE49-F238E27FC236}">
                <a16:creationId xmlns:a16="http://schemas.microsoft.com/office/drawing/2014/main" id="{13C4A935-5C10-4C78-AB57-2A3B91A7FF7E}"/>
              </a:ext>
            </a:extLst>
          </p:cNvPr>
          <p:cNvSpPr/>
          <p:nvPr/>
        </p:nvSpPr>
        <p:spPr>
          <a:xfrm>
            <a:off x="11290302" y="2797387"/>
            <a:ext cx="4159736" cy="3022319"/>
          </a:xfrm>
          <a:prstGeom prst="irregularSeal1">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Rectangle 17">
            <a:extLst>
              <a:ext uri="{FF2B5EF4-FFF2-40B4-BE49-F238E27FC236}">
                <a16:creationId xmlns:a16="http://schemas.microsoft.com/office/drawing/2014/main" id="{307E64C2-B564-47A9-BB89-CFD51EBEE7DF}"/>
              </a:ext>
            </a:extLst>
          </p:cNvPr>
          <p:cNvSpPr/>
          <p:nvPr/>
        </p:nvSpPr>
        <p:spPr>
          <a:xfrm>
            <a:off x="0" y="-26783"/>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4" name="headline goes here goes here">
            <a:extLst>
              <a:ext uri="{FF2B5EF4-FFF2-40B4-BE49-F238E27FC236}">
                <a16:creationId xmlns:a16="http://schemas.microsoft.com/office/drawing/2014/main" id="{23CBAFC5-A714-D44C-B7FF-BBB37115B00E}"/>
              </a:ext>
            </a:extLst>
          </p:cNvPr>
          <p:cNvSpPr txBox="1"/>
          <p:nvPr/>
        </p:nvSpPr>
        <p:spPr>
          <a:xfrm>
            <a:off x="848751" y="331127"/>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n-US" sz="5500" dirty="0" err="1">
                <a:solidFill>
                  <a:schemeClr val="bg1"/>
                </a:solidFill>
                <a:latin typeface="Calibri" panose="020F0502020204030204" pitchFamily="34" charset="0"/>
                <a:cs typeface="Calibri" panose="020F0502020204030204" pitchFamily="34" charset="0"/>
              </a:rPr>
              <a:t>Sme</a:t>
            </a:r>
            <a:r>
              <a:rPr lang="en-US" sz="5500" dirty="0">
                <a:solidFill>
                  <a:schemeClr val="bg1"/>
                </a:solidFill>
                <a:latin typeface="Calibri" panose="020F0502020204030204" pitchFamily="34" charset="0"/>
                <a:cs typeface="Calibri" panose="020F0502020204030204" pitchFamily="34" charset="0"/>
              </a:rPr>
              <a:t> test</a:t>
            </a:r>
            <a:endParaRPr lang="el-GR" sz="5500" dirty="0">
              <a:solidFill>
                <a:schemeClr val="bg1"/>
              </a:solidFill>
              <a:latin typeface="Calibri" panose="020F0502020204030204" pitchFamily="34" charset="0"/>
              <a:cs typeface="Calibri" panose="020F0502020204030204" pitchFamily="34" charset="0"/>
            </a:endParaRPr>
          </a:p>
        </p:txBody>
      </p:sp>
      <p:sp>
        <p:nvSpPr>
          <p:cNvPr id="177"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Nulam dictu massa"/>
          <p:cNvSpPr txBox="1"/>
          <p:nvPr/>
        </p:nvSpPr>
        <p:spPr>
          <a:xfrm>
            <a:off x="1492168" y="4033457"/>
            <a:ext cx="6759378" cy="6894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endParaRPr lang="el-GR" dirty="0"/>
          </a:p>
        </p:txBody>
      </p:sp>
      <p:sp>
        <p:nvSpPr>
          <p:cNvPr id="17" name="TextBox 16">
            <a:extLst>
              <a:ext uri="{FF2B5EF4-FFF2-40B4-BE49-F238E27FC236}">
                <a16:creationId xmlns:a16="http://schemas.microsoft.com/office/drawing/2014/main" id="{6E6FB8B8-CCF3-4649-9DD8-99997BA3D394}"/>
              </a:ext>
            </a:extLst>
          </p:cNvPr>
          <p:cNvSpPr txBox="1"/>
          <p:nvPr/>
        </p:nvSpPr>
        <p:spPr>
          <a:xfrm>
            <a:off x="894613" y="6977201"/>
            <a:ext cx="23535249"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endParaRPr lang="el-GR" sz="2800" dirty="0">
              <a:solidFill>
                <a:srgbClr val="188398"/>
              </a:solidFill>
              <a:latin typeface="Calibri" panose="020F0502020204030204" pitchFamily="34" charset="0"/>
              <a:cs typeface="Calibri" panose="020F0502020204030204" pitchFamily="34" charset="0"/>
            </a:endParaRPr>
          </a:p>
        </p:txBody>
      </p:sp>
      <p:sp>
        <p:nvSpPr>
          <p:cNvPr id="20" name="Rectangle 19">
            <a:extLst>
              <a:ext uri="{FF2B5EF4-FFF2-40B4-BE49-F238E27FC236}">
                <a16:creationId xmlns:a16="http://schemas.microsoft.com/office/drawing/2014/main" id="{2FE34D74-C967-4014-8B51-906D194F4C3E}"/>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21" name="Image" descr="Image">
            <a:extLst>
              <a:ext uri="{FF2B5EF4-FFF2-40B4-BE49-F238E27FC236}">
                <a16:creationId xmlns:a16="http://schemas.microsoft.com/office/drawing/2014/main" id="{20BE0188-7AD1-473F-95FE-FC269C81B5BB}"/>
              </a:ext>
            </a:extLst>
          </p:cNvPr>
          <p:cNvPicPr>
            <a:picLocks noChangeAspect="1"/>
          </p:cNvPicPr>
          <p:nvPr/>
        </p:nvPicPr>
        <p:blipFill>
          <a:blip r:embed="rId3" cstate="print"/>
          <a:stretch>
            <a:fillRect/>
          </a:stretch>
        </p:blipFill>
        <p:spPr>
          <a:xfrm>
            <a:off x="8932248" y="10808758"/>
            <a:ext cx="15700723" cy="3345352"/>
          </a:xfrm>
          <a:prstGeom prst="rect">
            <a:avLst/>
          </a:prstGeom>
          <a:ln w="12700">
            <a:miter lim="400000"/>
          </a:ln>
        </p:spPr>
      </p:pic>
      <p:pic>
        <p:nvPicPr>
          <p:cNvPr id="22" name="Picture 21" descr="Graphical user interface, text&#10;&#10;Description automatically generated">
            <a:extLst>
              <a:ext uri="{FF2B5EF4-FFF2-40B4-BE49-F238E27FC236}">
                <a16:creationId xmlns:a16="http://schemas.microsoft.com/office/drawing/2014/main" id="{BB6F5A42-F94A-47D2-8DCE-DA68DD71BA4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3"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347F6838-2D77-4356-9E41-7370CF52B642}"/>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24" name="Rectangle 23">
            <a:extLst>
              <a:ext uri="{FF2B5EF4-FFF2-40B4-BE49-F238E27FC236}">
                <a16:creationId xmlns:a16="http://schemas.microsoft.com/office/drawing/2014/main" id="{14164959-0F82-4A2E-800A-F4AE060D88C6}"/>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3"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24A805B2-2399-47D6-BB0C-7AF1BB3AAB67}"/>
              </a:ext>
            </a:extLst>
          </p:cNvPr>
          <p:cNvSpPr txBox="1"/>
          <p:nvPr/>
        </p:nvSpPr>
        <p:spPr>
          <a:xfrm>
            <a:off x="1268407" y="1973103"/>
            <a:ext cx="18654612" cy="106388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nSpc>
                <a:spcPct val="100000"/>
              </a:lnSpc>
              <a:spcBef>
                <a:spcPts val="2000"/>
              </a:spcBef>
            </a:pPr>
            <a:r>
              <a:rPr lang="el-GR" sz="4200" b="1" i="0" u="sng" dirty="0">
                <a:solidFill>
                  <a:srgbClr val="188398"/>
                </a:solidFill>
                <a:latin typeface="Calibri" panose="020F0502020204030204" pitchFamily="34" charset="0"/>
                <a:ea typeface="Helvetica Neue"/>
                <a:cs typeface="Calibri" panose="020F0502020204030204" pitchFamily="34" charset="0"/>
                <a:sym typeface="Helvetica Neue"/>
              </a:rPr>
              <a:t>Τί είναι;</a:t>
            </a:r>
          </a:p>
          <a:p>
            <a:pPr>
              <a:lnSpc>
                <a:spcPct val="100000"/>
              </a:lnSpc>
            </a:pPr>
            <a:r>
              <a:rPr lang="el-GR" sz="4200" i="0" dirty="0">
                <a:solidFill>
                  <a:srgbClr val="188398"/>
                </a:solidFill>
                <a:latin typeface="Calibri" panose="020F0502020204030204" pitchFamily="34" charset="0"/>
                <a:ea typeface="Helvetica Neue"/>
                <a:cs typeface="Calibri" panose="020F0502020204030204" pitchFamily="34" charset="0"/>
                <a:sym typeface="Helvetica Neue"/>
              </a:rPr>
              <a:t>Ετοιμασία νομοσχεδίου </a:t>
            </a:r>
            <a:endParaRPr lang="en-US" sz="4200" i="0" dirty="0">
              <a:solidFill>
                <a:srgbClr val="188398"/>
              </a:solidFill>
              <a:latin typeface="Calibri" panose="020F0502020204030204" pitchFamily="34" charset="0"/>
              <a:ea typeface="Helvetica Neue"/>
              <a:cs typeface="Calibri" panose="020F0502020204030204" pitchFamily="34" charset="0"/>
              <a:sym typeface="Helvetica Neue"/>
            </a:endParaRPr>
          </a:p>
          <a:p>
            <a:pPr>
              <a:lnSpc>
                <a:spcPct val="100000"/>
              </a:lnSpc>
            </a:pPr>
            <a:r>
              <a:rPr lang="en-US" sz="4200" i="0" dirty="0">
                <a:solidFill>
                  <a:srgbClr val="188398"/>
                </a:solidFill>
                <a:latin typeface="Calibri" panose="020F0502020204030204" pitchFamily="34" charset="0"/>
                <a:ea typeface="Helvetica Neue"/>
                <a:cs typeface="Calibri" panose="020F0502020204030204" pitchFamily="34" charset="0"/>
                <a:sym typeface="Helvetica Neue"/>
              </a:rPr>
              <a:t>												</a:t>
            </a:r>
            <a:r>
              <a:rPr lang="el-GR" sz="4200" i="0" dirty="0">
                <a:solidFill>
                  <a:srgbClr val="188398"/>
                </a:solidFill>
                <a:latin typeface="Calibri" panose="020F0502020204030204" pitchFamily="34" charset="0"/>
                <a:ea typeface="Helvetica Neue"/>
                <a:cs typeface="Calibri" panose="020F0502020204030204" pitchFamily="34" charset="0"/>
                <a:sym typeface="Helvetica Neue"/>
              </a:rPr>
              <a:t>Ανάλυση Αντικτύπου</a:t>
            </a:r>
          </a:p>
          <a:p>
            <a:pPr>
              <a:lnSpc>
                <a:spcPct val="100000"/>
              </a:lnSpc>
            </a:pPr>
            <a:r>
              <a:rPr lang="el-GR" sz="4200" i="0" dirty="0">
                <a:solidFill>
                  <a:srgbClr val="188398"/>
                </a:solidFill>
                <a:latin typeface="Calibri" panose="020F0502020204030204" pitchFamily="34" charset="0"/>
                <a:ea typeface="Helvetica Neue"/>
                <a:cs typeface="Calibri" panose="020F0502020204030204" pitchFamily="34" charset="0"/>
                <a:sym typeface="Helvetica Neue"/>
              </a:rPr>
              <a:t>																								</a:t>
            </a:r>
            <a:r>
              <a:rPr lang="en-US" sz="4200" b="1" i="0" dirty="0">
                <a:solidFill>
                  <a:srgbClr val="188398"/>
                </a:solidFill>
                <a:latin typeface="Calibri" panose="020F0502020204030204" pitchFamily="34" charset="0"/>
                <a:ea typeface="Helvetica Neue"/>
                <a:cs typeface="Calibri" panose="020F0502020204030204" pitchFamily="34" charset="0"/>
                <a:sym typeface="Helvetica Neue"/>
              </a:rPr>
              <a:t>SME TEST</a:t>
            </a:r>
            <a:endParaRPr lang="el-GR" sz="4200" b="1" i="0" dirty="0">
              <a:solidFill>
                <a:srgbClr val="188398"/>
              </a:solidFill>
              <a:latin typeface="Calibri" panose="020F0502020204030204" pitchFamily="34" charset="0"/>
              <a:ea typeface="Helvetica Neue"/>
              <a:cs typeface="Calibri" panose="020F0502020204030204" pitchFamily="34" charset="0"/>
              <a:sym typeface="Helvetica Neue"/>
            </a:endParaRPr>
          </a:p>
          <a:p>
            <a:pPr>
              <a:lnSpc>
                <a:spcPct val="100000"/>
              </a:lnSpc>
              <a:spcBef>
                <a:spcPts val="2000"/>
              </a:spcBef>
            </a:pPr>
            <a:r>
              <a:rPr lang="el-GR" sz="4200" i="0" dirty="0">
                <a:solidFill>
                  <a:srgbClr val="188398"/>
                </a:solidFill>
                <a:latin typeface="Calibri" panose="020F0502020204030204" pitchFamily="34" charset="0"/>
                <a:ea typeface="Helvetica Neue"/>
                <a:cs typeface="Calibri" panose="020F0502020204030204" pitchFamily="34" charset="0"/>
                <a:sym typeface="Helvetica Neue"/>
              </a:rPr>
              <a:t>Η ανάλυση των επιπτώσεων στις ΜΜΕ δηλ. γίνεται έλεγχος της μεθοδολογίας, των δεδομένων και των παραδοχών που χρησιμοποιήθηκαν από το αρμόδιο Υπουργείο κατά τη διεξαγωγή της Ανάλυσης Αντικτύπου</a:t>
            </a:r>
          </a:p>
          <a:p>
            <a:pPr>
              <a:lnSpc>
                <a:spcPct val="100000"/>
              </a:lnSpc>
              <a:spcBef>
                <a:spcPts val="2000"/>
              </a:spcBef>
            </a:pPr>
            <a:r>
              <a:rPr lang="el-GR" sz="4200" b="1" i="0" u="sng" dirty="0">
                <a:solidFill>
                  <a:srgbClr val="188398"/>
                </a:solidFill>
                <a:latin typeface="Calibri" panose="020F0502020204030204" pitchFamily="34" charset="0"/>
                <a:ea typeface="Helvetica Neue"/>
                <a:cs typeface="Calibri" panose="020F0502020204030204" pitchFamily="34" charset="0"/>
                <a:sym typeface="Helvetica Neue"/>
              </a:rPr>
              <a:t>Ποιος το αξιολογεί; </a:t>
            </a:r>
          </a:p>
          <a:p>
            <a:pPr>
              <a:lnSpc>
                <a:spcPct val="100000"/>
              </a:lnSpc>
              <a:spcBef>
                <a:spcPts val="2000"/>
              </a:spcBef>
            </a:pPr>
            <a:r>
              <a:rPr lang="el-GR" sz="4200" b="1" i="0" dirty="0">
                <a:solidFill>
                  <a:srgbClr val="188398"/>
                </a:solidFill>
                <a:latin typeface="Calibri" panose="020F0502020204030204" pitchFamily="34" charset="0"/>
                <a:ea typeface="Helvetica Neue"/>
                <a:cs typeface="Calibri" panose="020F0502020204030204" pitchFamily="34" charset="0"/>
                <a:sym typeface="Helvetica Neue"/>
              </a:rPr>
              <a:t> ΥΕΕΒ</a:t>
            </a:r>
          </a:p>
          <a:p>
            <a:pPr>
              <a:lnSpc>
                <a:spcPct val="100000"/>
              </a:lnSpc>
              <a:spcBef>
                <a:spcPts val="600"/>
              </a:spcBef>
            </a:pPr>
            <a:r>
              <a:rPr lang="el-GR" sz="4200" b="1" i="0" dirty="0">
                <a:solidFill>
                  <a:srgbClr val="188398"/>
                </a:solidFill>
                <a:latin typeface="Calibri" panose="020F0502020204030204" pitchFamily="34" charset="0"/>
                <a:ea typeface="Helvetica Neue"/>
                <a:cs typeface="Calibri" panose="020F0502020204030204" pitchFamily="34" charset="0"/>
                <a:sym typeface="Helvetica Neue"/>
              </a:rPr>
              <a:t>								</a:t>
            </a:r>
            <a:r>
              <a:rPr lang="el-GR" sz="4200" i="0" dirty="0">
                <a:solidFill>
                  <a:srgbClr val="188398"/>
                </a:solidFill>
                <a:latin typeface="Calibri" panose="020F0502020204030204" pitchFamily="34" charset="0"/>
                <a:ea typeface="Helvetica Neue"/>
                <a:cs typeface="Calibri" panose="020F0502020204030204" pitchFamily="34" charset="0"/>
                <a:sym typeface="Helvetica Neue"/>
              </a:rPr>
              <a:t>ενίσχυση της επιχειρηματικής δραστηριότητας στην Κύπρο</a:t>
            </a:r>
            <a:endParaRPr lang="en-US" sz="4200" i="0" dirty="0">
              <a:solidFill>
                <a:srgbClr val="188398"/>
              </a:solidFill>
              <a:latin typeface="Calibri" panose="020F0502020204030204" pitchFamily="34" charset="0"/>
              <a:ea typeface="Helvetica Neue"/>
              <a:cs typeface="Calibri" panose="020F0502020204030204" pitchFamily="34" charset="0"/>
              <a:sym typeface="Helvetica Neue"/>
            </a:endParaRPr>
          </a:p>
          <a:p>
            <a:pPr>
              <a:lnSpc>
                <a:spcPct val="100000"/>
              </a:lnSpc>
              <a:spcBef>
                <a:spcPts val="600"/>
              </a:spcBef>
            </a:pPr>
            <a:r>
              <a:rPr lang="en-US" sz="4200" b="1" i="0" dirty="0">
                <a:solidFill>
                  <a:srgbClr val="188398"/>
                </a:solidFill>
                <a:latin typeface="Calibri" panose="020F0502020204030204" pitchFamily="34" charset="0"/>
                <a:ea typeface="Helvetica Neue"/>
                <a:cs typeface="Calibri" panose="020F0502020204030204" pitchFamily="34" charset="0"/>
                <a:sym typeface="Helvetica Neue"/>
              </a:rPr>
              <a:t>				</a:t>
            </a:r>
            <a:r>
              <a:rPr lang="el-GR" sz="4200" b="1" i="0" dirty="0">
                <a:solidFill>
                  <a:srgbClr val="188398"/>
                </a:solidFill>
                <a:latin typeface="Calibri" panose="020F0502020204030204" pitchFamily="34" charset="0"/>
                <a:ea typeface="Helvetica Neue"/>
                <a:cs typeface="Calibri" panose="020F0502020204030204" pitchFamily="34" charset="0"/>
                <a:sym typeface="Helvetica Neue"/>
              </a:rPr>
              <a:t>ΥΒΤ</a:t>
            </a:r>
            <a:r>
              <a:rPr lang="en-US" sz="4200" b="1" i="0" dirty="0">
                <a:solidFill>
                  <a:srgbClr val="188398"/>
                </a:solidFill>
                <a:latin typeface="Calibri" panose="020F0502020204030204" pitchFamily="34" charset="0"/>
                <a:ea typeface="Helvetica Neue"/>
                <a:cs typeface="Calibri" panose="020F0502020204030204" pitchFamily="34" charset="0"/>
                <a:sym typeface="Helvetica Neue"/>
              </a:rPr>
              <a:t> 		</a:t>
            </a:r>
            <a:r>
              <a:rPr lang="el-GR" sz="4200" i="0" dirty="0">
                <a:solidFill>
                  <a:srgbClr val="188398"/>
                </a:solidFill>
                <a:latin typeface="Calibri" panose="020F0502020204030204" pitchFamily="34" charset="0"/>
                <a:ea typeface="Helvetica Neue"/>
                <a:cs typeface="Calibri" panose="020F0502020204030204" pitchFamily="34" charset="0"/>
                <a:sym typeface="Helvetica Neue"/>
              </a:rPr>
              <a:t>βελτίωση της ανταγωνιστικότητας των επιχειρήσεων, ιδιαίτερα </a:t>
            </a:r>
            <a:r>
              <a:rPr lang="en-US" sz="4200" i="0" dirty="0">
                <a:solidFill>
                  <a:srgbClr val="188398"/>
                </a:solidFill>
                <a:latin typeface="Calibri" panose="020F0502020204030204" pitchFamily="34" charset="0"/>
                <a:ea typeface="Helvetica Neue"/>
                <a:cs typeface="Calibri" panose="020F0502020204030204" pitchFamily="34" charset="0"/>
                <a:sym typeface="Helvetica Neue"/>
              </a:rPr>
              <a:t>										</a:t>
            </a:r>
            <a:r>
              <a:rPr lang="el-GR" sz="4200" i="0" dirty="0">
                <a:solidFill>
                  <a:srgbClr val="188398"/>
                </a:solidFill>
                <a:latin typeface="Calibri" panose="020F0502020204030204" pitchFamily="34" charset="0"/>
                <a:ea typeface="Helvetica Neue"/>
                <a:cs typeface="Calibri" panose="020F0502020204030204" pitchFamily="34" charset="0"/>
                <a:sym typeface="Helvetica Neue"/>
              </a:rPr>
              <a:t>των μικρομεσαίων.</a:t>
            </a:r>
            <a:endParaRPr lang="en-US" sz="4200" i="0" dirty="0">
              <a:solidFill>
                <a:srgbClr val="188398"/>
              </a:solidFill>
              <a:latin typeface="Calibri" panose="020F0502020204030204" pitchFamily="34" charset="0"/>
              <a:ea typeface="Helvetica Neue"/>
              <a:cs typeface="Calibri" panose="020F0502020204030204" pitchFamily="34" charset="0"/>
              <a:sym typeface="Helvetica Neue"/>
            </a:endParaRPr>
          </a:p>
          <a:p>
            <a:pPr>
              <a:lnSpc>
                <a:spcPct val="100000"/>
              </a:lnSpc>
              <a:spcBef>
                <a:spcPts val="2400"/>
              </a:spcBef>
            </a:pPr>
            <a:r>
              <a:rPr lang="en-US" sz="4200" b="1" i="0" dirty="0">
                <a:solidFill>
                  <a:srgbClr val="188398"/>
                </a:solidFill>
                <a:latin typeface="Calibri" panose="020F0502020204030204" pitchFamily="34" charset="0"/>
                <a:ea typeface="Helvetica Neue"/>
                <a:cs typeface="Calibri" panose="020F0502020204030204" pitchFamily="34" charset="0"/>
                <a:sym typeface="Helvetica Neue"/>
              </a:rPr>
              <a:t>								SME Envoy </a:t>
            </a:r>
            <a:r>
              <a:rPr lang="el-GR" sz="4200" b="1" i="0" dirty="0">
                <a:solidFill>
                  <a:srgbClr val="188398"/>
                </a:solidFill>
                <a:latin typeface="Calibri" panose="020F0502020204030204" pitchFamily="34" charset="0"/>
                <a:ea typeface="Helvetica Neue"/>
                <a:cs typeface="Calibri" panose="020F0502020204030204" pitchFamily="34" charset="0"/>
                <a:sym typeface="Helvetica Neue"/>
              </a:rPr>
              <a:t>				</a:t>
            </a:r>
            <a:r>
              <a:rPr lang="el-GR" sz="4200" i="0" dirty="0">
                <a:solidFill>
                  <a:srgbClr val="188398"/>
                </a:solidFill>
                <a:latin typeface="Calibri" panose="020F0502020204030204" pitchFamily="34" charset="0"/>
                <a:ea typeface="Helvetica Neue"/>
                <a:cs typeface="Calibri" panose="020F0502020204030204" pitchFamily="34" charset="0"/>
                <a:sym typeface="Helvetica Neue"/>
              </a:rPr>
              <a:t>Μονάδα Αξιολόγησης</a:t>
            </a:r>
          </a:p>
          <a:p>
            <a:pPr>
              <a:lnSpc>
                <a:spcPct val="100000"/>
              </a:lnSpc>
              <a:spcBef>
                <a:spcPts val="2000"/>
              </a:spcBef>
            </a:pPr>
            <a:endParaRPr lang="el-GR" sz="4200" b="1" i="0" dirty="0">
              <a:solidFill>
                <a:srgbClr val="188398"/>
              </a:solidFill>
              <a:latin typeface="Calibri" panose="020F0502020204030204" pitchFamily="34" charset="0"/>
              <a:ea typeface="Helvetica Neue"/>
              <a:cs typeface="Calibri" panose="020F0502020204030204" pitchFamily="34" charset="0"/>
              <a:sym typeface="Helvetica Neue"/>
            </a:endParaRPr>
          </a:p>
        </p:txBody>
      </p:sp>
      <p:sp>
        <p:nvSpPr>
          <p:cNvPr id="4" name="Arrow: Right 3">
            <a:extLst>
              <a:ext uri="{FF2B5EF4-FFF2-40B4-BE49-F238E27FC236}">
                <a16:creationId xmlns:a16="http://schemas.microsoft.com/office/drawing/2014/main" id="{B3ED6202-F6F0-44B9-89B5-DD098671815C}"/>
              </a:ext>
            </a:extLst>
          </p:cNvPr>
          <p:cNvSpPr/>
          <p:nvPr/>
        </p:nvSpPr>
        <p:spPr>
          <a:xfrm rot="19840267">
            <a:off x="4066868" y="9190450"/>
            <a:ext cx="819083" cy="223423"/>
          </a:xfrm>
          <a:prstGeom prst="rightArrow">
            <a:avLst/>
          </a:prstGeom>
          <a:solidFill>
            <a:srgbClr val="0070C0"/>
          </a:solidFill>
          <a:ln w="12700" cap="flat">
            <a:solidFill>
              <a:schemeClr val="accent1">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5" name="Arrow: Right 24">
            <a:extLst>
              <a:ext uri="{FF2B5EF4-FFF2-40B4-BE49-F238E27FC236}">
                <a16:creationId xmlns:a16="http://schemas.microsoft.com/office/drawing/2014/main" id="{493F36BA-5543-4DD2-A9BF-91E02D4B5BF4}"/>
              </a:ext>
            </a:extLst>
          </p:cNvPr>
          <p:cNvSpPr/>
          <p:nvPr/>
        </p:nvSpPr>
        <p:spPr>
          <a:xfrm rot="762253">
            <a:off x="4111475" y="9687487"/>
            <a:ext cx="819083" cy="223423"/>
          </a:xfrm>
          <a:prstGeom prst="rightArrow">
            <a:avLst/>
          </a:prstGeom>
          <a:solidFill>
            <a:srgbClr val="0070C0"/>
          </a:solidFill>
          <a:ln w="12700" cap="flat">
            <a:solidFill>
              <a:schemeClr val="accent1">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6" name="Arrow: Bent 5">
            <a:extLst>
              <a:ext uri="{FF2B5EF4-FFF2-40B4-BE49-F238E27FC236}">
                <a16:creationId xmlns:a16="http://schemas.microsoft.com/office/drawing/2014/main" id="{ED526DA6-AA65-4FEF-B4AD-3067703361A6}"/>
              </a:ext>
            </a:extLst>
          </p:cNvPr>
          <p:cNvSpPr/>
          <p:nvPr/>
        </p:nvSpPr>
        <p:spPr>
          <a:xfrm rot="10800000" flipH="1">
            <a:off x="1828810" y="8505188"/>
            <a:ext cx="1048205" cy="1404527"/>
          </a:xfrm>
          <a:prstGeom prst="bentArrow">
            <a:avLst/>
          </a:prstGeom>
          <a:solidFill>
            <a:schemeClr val="accent1">
              <a:lumMod val="75000"/>
            </a:schemeClr>
          </a:solidFill>
          <a:ln w="12700" cap="flat">
            <a:solidFill>
              <a:schemeClr val="accent1">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6" name="Arrow: Bent 25">
            <a:extLst>
              <a:ext uri="{FF2B5EF4-FFF2-40B4-BE49-F238E27FC236}">
                <a16:creationId xmlns:a16="http://schemas.microsoft.com/office/drawing/2014/main" id="{E7321FA1-C11B-43C4-9853-0F5D7FEB8E50}"/>
              </a:ext>
            </a:extLst>
          </p:cNvPr>
          <p:cNvSpPr/>
          <p:nvPr/>
        </p:nvSpPr>
        <p:spPr>
          <a:xfrm rot="10800000" flipH="1">
            <a:off x="3534200" y="9970881"/>
            <a:ext cx="942209" cy="1436367"/>
          </a:xfrm>
          <a:prstGeom prst="bentArrow">
            <a:avLst/>
          </a:prstGeom>
          <a:solidFill>
            <a:schemeClr val="accent1">
              <a:lumMod val="75000"/>
            </a:schemeClr>
          </a:solidFill>
          <a:ln w="12700" cap="flat">
            <a:solidFill>
              <a:schemeClr val="accent1">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7" name="Arrow: Bent 26">
            <a:extLst>
              <a:ext uri="{FF2B5EF4-FFF2-40B4-BE49-F238E27FC236}">
                <a16:creationId xmlns:a16="http://schemas.microsoft.com/office/drawing/2014/main" id="{6DBFACB1-CB10-4886-A042-A8B150023115}"/>
              </a:ext>
            </a:extLst>
          </p:cNvPr>
          <p:cNvSpPr/>
          <p:nvPr/>
        </p:nvSpPr>
        <p:spPr>
          <a:xfrm rot="10800000" flipH="1">
            <a:off x="3518773" y="3324570"/>
            <a:ext cx="2369154" cy="497745"/>
          </a:xfrm>
          <a:prstGeom prst="bentArrow">
            <a:avLst/>
          </a:prstGeom>
          <a:solidFill>
            <a:schemeClr val="accent1">
              <a:lumMod val="75000"/>
            </a:schemeClr>
          </a:solidFill>
          <a:ln w="12700" cap="flat">
            <a:solidFill>
              <a:schemeClr val="accent1">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8" name="Arrow: Bent 27">
            <a:extLst>
              <a:ext uri="{FF2B5EF4-FFF2-40B4-BE49-F238E27FC236}">
                <a16:creationId xmlns:a16="http://schemas.microsoft.com/office/drawing/2014/main" id="{00A801A9-D64F-49FF-A4B0-E18ED9D33921}"/>
              </a:ext>
            </a:extLst>
          </p:cNvPr>
          <p:cNvSpPr/>
          <p:nvPr/>
        </p:nvSpPr>
        <p:spPr>
          <a:xfrm rot="10800000" flipH="1">
            <a:off x="9750710" y="3887659"/>
            <a:ext cx="2369154" cy="497745"/>
          </a:xfrm>
          <a:prstGeom prst="bentArrow">
            <a:avLst/>
          </a:prstGeom>
          <a:solidFill>
            <a:schemeClr val="accent1">
              <a:lumMod val="75000"/>
            </a:schemeClr>
          </a:solidFill>
          <a:ln w="12700" cap="flat">
            <a:solidFill>
              <a:schemeClr val="accent1">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Arrow: Right 15">
            <a:extLst>
              <a:ext uri="{FF2B5EF4-FFF2-40B4-BE49-F238E27FC236}">
                <a16:creationId xmlns:a16="http://schemas.microsoft.com/office/drawing/2014/main" id="{43DBE100-E190-41F6-AC46-1FD9D99F3A17}"/>
              </a:ext>
            </a:extLst>
          </p:cNvPr>
          <p:cNvSpPr/>
          <p:nvPr/>
        </p:nvSpPr>
        <p:spPr>
          <a:xfrm>
            <a:off x="7710650" y="11094682"/>
            <a:ext cx="1170999" cy="401774"/>
          </a:xfrm>
          <a:prstGeom prst="rightArrow">
            <a:avLst/>
          </a:prstGeom>
          <a:solidFill>
            <a:srgbClr val="0070C0"/>
          </a:solidFill>
          <a:ln w="12700" cap="flat">
            <a:solidFill>
              <a:srgbClr val="0070C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1869056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6C385BB4-6D99-7341-935B-F519FD8955C2}"/>
              </a:ext>
            </a:extLst>
          </p:cNvPr>
          <p:cNvSpPr/>
          <p:nvPr/>
        </p:nvSpPr>
        <p:spPr>
          <a:xfrm>
            <a:off x="0" y="-26783"/>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Rectangle 17">
            <a:extLst>
              <a:ext uri="{FF2B5EF4-FFF2-40B4-BE49-F238E27FC236}">
                <a16:creationId xmlns:a16="http://schemas.microsoft.com/office/drawing/2014/main" id="{AD3FFFE3-99DA-BB42-B113-29A8C9A8D2E6}"/>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75" name="headline goes here goes here"/>
          <p:cNvSpPr txBox="1"/>
          <p:nvPr/>
        </p:nvSpPr>
        <p:spPr>
          <a:xfrm>
            <a:off x="848751" y="545786"/>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l-GR" sz="5500" dirty="0" err="1">
                <a:solidFill>
                  <a:schemeClr val="bg1"/>
                </a:solidFill>
                <a:latin typeface="Calibri" panose="020F0502020204030204" pitchFamily="34" charset="0"/>
                <a:cs typeface="Calibri" panose="020F0502020204030204" pitchFamily="34" charset="0"/>
              </a:rPr>
              <a:t>Βηματα</a:t>
            </a:r>
            <a:r>
              <a:rPr lang="el-GR" sz="5500" dirty="0">
                <a:solidFill>
                  <a:schemeClr val="bg1"/>
                </a:solidFill>
                <a:latin typeface="Calibri" panose="020F0502020204030204" pitchFamily="34" charset="0"/>
                <a:cs typeface="Calibri" panose="020F0502020204030204" pitchFamily="34" charset="0"/>
              </a:rPr>
              <a:t> </a:t>
            </a:r>
            <a:r>
              <a:rPr lang="el-GR" sz="5500" dirty="0" err="1">
                <a:solidFill>
                  <a:schemeClr val="bg1"/>
                </a:solidFill>
                <a:latin typeface="Calibri" panose="020F0502020204030204" pitchFamily="34" charset="0"/>
                <a:cs typeface="Calibri" panose="020F0502020204030204" pitchFamily="34" charset="0"/>
              </a:rPr>
              <a:t>διαδικασιασ</a:t>
            </a:r>
            <a:r>
              <a:rPr lang="el-GR" sz="5500" dirty="0">
                <a:solidFill>
                  <a:schemeClr val="bg1"/>
                </a:solidFill>
                <a:latin typeface="Calibri" panose="020F0502020204030204" pitchFamily="34" charset="0"/>
                <a:cs typeface="Calibri" panose="020F0502020204030204" pitchFamily="34" charset="0"/>
              </a:rPr>
              <a:t> </a:t>
            </a:r>
            <a:r>
              <a:rPr lang="en-US" sz="5500" dirty="0" err="1">
                <a:solidFill>
                  <a:schemeClr val="bg1"/>
                </a:solidFill>
                <a:latin typeface="Calibri" panose="020F0502020204030204" pitchFamily="34" charset="0"/>
                <a:cs typeface="Calibri" panose="020F0502020204030204" pitchFamily="34" charset="0"/>
              </a:rPr>
              <a:t>sme</a:t>
            </a:r>
            <a:r>
              <a:rPr lang="en-US" sz="5500" dirty="0">
                <a:solidFill>
                  <a:schemeClr val="bg1"/>
                </a:solidFill>
                <a:latin typeface="Calibri" panose="020F0502020204030204" pitchFamily="34" charset="0"/>
                <a:cs typeface="Calibri" panose="020F0502020204030204" pitchFamily="34" charset="0"/>
              </a:rPr>
              <a:t> test</a:t>
            </a:r>
            <a:endParaRPr sz="5500" dirty="0">
              <a:solidFill>
                <a:schemeClr val="bg1"/>
              </a:solidFill>
              <a:latin typeface="Calibri" panose="020F0502020204030204" pitchFamily="34" charset="0"/>
              <a:cs typeface="Calibri" panose="020F0502020204030204" pitchFamily="34" charset="0"/>
            </a:endParaRPr>
          </a:p>
        </p:txBody>
      </p:sp>
      <p:sp>
        <p:nvSpPr>
          <p:cNvPr id="176"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p:cNvSpPr txBox="1"/>
          <p:nvPr/>
        </p:nvSpPr>
        <p:spPr>
          <a:xfrm>
            <a:off x="1014163" y="4378199"/>
            <a:ext cx="7715387" cy="41036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marL="742950" indent="-742950">
              <a:lnSpc>
                <a:spcPct val="100000"/>
              </a:lnSpc>
              <a:spcBef>
                <a:spcPts val="2000"/>
              </a:spcBef>
              <a:buFont typeface="+mj-lt"/>
              <a:buAutoNum type="arabicPeriod"/>
            </a:pPr>
            <a:r>
              <a:rPr lang="el-GR" sz="4200" b="1" i="0" dirty="0">
                <a:solidFill>
                  <a:srgbClr val="188398"/>
                </a:solidFill>
                <a:latin typeface="Calibri" panose="020F0502020204030204" pitchFamily="34" charset="0"/>
                <a:ea typeface="Helvetica Neue"/>
                <a:cs typeface="Calibri" panose="020F0502020204030204" pitchFamily="34" charset="0"/>
                <a:sym typeface="Helvetica Neue"/>
              </a:rPr>
              <a:t>Πώς αρχίζω</a:t>
            </a:r>
          </a:p>
          <a:p>
            <a:pPr marL="742950" indent="-742950">
              <a:lnSpc>
                <a:spcPct val="100000"/>
              </a:lnSpc>
              <a:spcBef>
                <a:spcPts val="2000"/>
              </a:spcBef>
              <a:buFont typeface="+mj-lt"/>
              <a:buAutoNum type="arabicPeriod"/>
            </a:pPr>
            <a:r>
              <a:rPr lang="el-GR" sz="4200" b="1" i="0" dirty="0" err="1">
                <a:solidFill>
                  <a:srgbClr val="188398"/>
                </a:solidFill>
                <a:latin typeface="Calibri" panose="020F0502020204030204" pitchFamily="34" charset="0"/>
                <a:ea typeface="Helvetica Neue"/>
                <a:cs typeface="Calibri" panose="020F0502020204030204" pitchFamily="34" charset="0"/>
                <a:sym typeface="Helvetica Neue"/>
              </a:rPr>
              <a:t>Ποιούς</a:t>
            </a:r>
            <a:r>
              <a:rPr lang="el-GR" sz="4200" b="1" i="0" dirty="0">
                <a:solidFill>
                  <a:srgbClr val="188398"/>
                </a:solidFill>
                <a:latin typeface="Calibri" panose="020F0502020204030204" pitchFamily="34" charset="0"/>
                <a:ea typeface="Helvetica Neue"/>
                <a:cs typeface="Calibri" panose="020F0502020204030204" pitchFamily="34" charset="0"/>
                <a:sym typeface="Helvetica Neue"/>
              </a:rPr>
              <a:t> εμπλέκω</a:t>
            </a:r>
          </a:p>
          <a:p>
            <a:pPr marL="742950" indent="-742950">
              <a:lnSpc>
                <a:spcPct val="100000"/>
              </a:lnSpc>
              <a:spcBef>
                <a:spcPts val="2000"/>
              </a:spcBef>
              <a:buFont typeface="+mj-lt"/>
              <a:buAutoNum type="arabicPeriod"/>
            </a:pPr>
            <a:r>
              <a:rPr lang="el-GR" sz="4200" b="1" i="0" dirty="0">
                <a:solidFill>
                  <a:srgbClr val="188398"/>
                </a:solidFill>
                <a:latin typeface="Calibri" panose="020F0502020204030204" pitchFamily="34" charset="0"/>
                <a:ea typeface="Helvetica Neue"/>
                <a:cs typeface="Calibri" panose="020F0502020204030204" pitchFamily="34" charset="0"/>
                <a:sym typeface="Helvetica Neue"/>
              </a:rPr>
              <a:t>Οικονομικός Αντίκτυπος</a:t>
            </a:r>
          </a:p>
          <a:p>
            <a:pPr marL="742950" indent="-742950">
              <a:lnSpc>
                <a:spcPct val="100000"/>
              </a:lnSpc>
              <a:spcBef>
                <a:spcPts val="2000"/>
              </a:spcBef>
              <a:buFont typeface="+mj-lt"/>
              <a:buAutoNum type="arabicPeriod"/>
            </a:pPr>
            <a:r>
              <a:rPr lang="el-GR" sz="4200" b="1" i="0" dirty="0">
                <a:solidFill>
                  <a:srgbClr val="188398"/>
                </a:solidFill>
                <a:latin typeface="Calibri" panose="020F0502020204030204" pitchFamily="34" charset="0"/>
                <a:ea typeface="Helvetica Neue"/>
                <a:cs typeface="Calibri" panose="020F0502020204030204" pitchFamily="34" charset="0"/>
                <a:sym typeface="Helvetica Neue"/>
              </a:rPr>
              <a:t>Πιθανά αντισταθμιστικά μέτρα</a:t>
            </a:r>
            <a:endParaRPr lang="en-GB" sz="4200" i="0" dirty="0">
              <a:solidFill>
                <a:schemeClr val="tx1"/>
              </a:solidFill>
              <a:latin typeface="Calibri" panose="020F0502020204030204" pitchFamily="34" charset="0"/>
              <a:ea typeface="Helvetica Neue"/>
              <a:cs typeface="Calibri" panose="020F0502020204030204" pitchFamily="34" charset="0"/>
              <a:sym typeface="Helvetica Neue"/>
            </a:endParaRPr>
          </a:p>
        </p:txBody>
      </p:sp>
      <p:sp>
        <p:nvSpPr>
          <p:cNvPr id="177"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Nulam dictu massa"/>
          <p:cNvSpPr txBox="1"/>
          <p:nvPr/>
        </p:nvSpPr>
        <p:spPr>
          <a:xfrm>
            <a:off x="1492168" y="4033457"/>
            <a:ext cx="6759378" cy="6894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endParaRPr lang="el-GR" dirty="0"/>
          </a:p>
        </p:txBody>
      </p:sp>
      <p:sp>
        <p:nvSpPr>
          <p:cNvPr id="16" name="Rectangle 15">
            <a:extLst>
              <a:ext uri="{FF2B5EF4-FFF2-40B4-BE49-F238E27FC236}">
                <a16:creationId xmlns:a16="http://schemas.microsoft.com/office/drawing/2014/main" id="{4E7EE634-3546-2D46-B529-6AF437D06A89}"/>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15" name="Image" descr="Image">
            <a:extLst>
              <a:ext uri="{FF2B5EF4-FFF2-40B4-BE49-F238E27FC236}">
                <a16:creationId xmlns:a16="http://schemas.microsoft.com/office/drawing/2014/main" id="{1A3A6886-B6D8-CE41-A77A-4D01F9F74F14}"/>
              </a:ext>
            </a:extLst>
          </p:cNvPr>
          <p:cNvPicPr>
            <a:picLocks noChangeAspect="1"/>
          </p:cNvPicPr>
          <p:nvPr/>
        </p:nvPicPr>
        <p:blipFill>
          <a:blip r:embed="rId3" cstate="print"/>
          <a:stretch>
            <a:fillRect/>
          </a:stretch>
        </p:blipFill>
        <p:spPr>
          <a:xfrm>
            <a:off x="8936984" y="10849301"/>
            <a:ext cx="15700723" cy="3345352"/>
          </a:xfrm>
          <a:prstGeom prst="rect">
            <a:avLst/>
          </a:prstGeom>
          <a:ln w="12700">
            <a:miter lim="400000"/>
          </a:ln>
        </p:spPr>
      </p:pic>
      <p:pic>
        <p:nvPicPr>
          <p:cNvPr id="17" name="Picture 16" descr="Graphical user interface, text&#10;&#10;Description automatically generated">
            <a:extLst>
              <a:ext uri="{FF2B5EF4-FFF2-40B4-BE49-F238E27FC236}">
                <a16:creationId xmlns:a16="http://schemas.microsoft.com/office/drawing/2014/main" id="{222A3DF0-A621-A84E-81B8-B70E14D5D52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13"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6F8FF572-F7D3-3E46-9CC1-104A910CC99B}"/>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34C102B1-5AE4-4DE8-8F4D-339B1B2CD6C0}"/>
              </a:ext>
            </a:extLst>
          </p:cNvPr>
          <p:cNvPicPr>
            <a:picLocks noChangeAspect="1"/>
          </p:cNvPicPr>
          <p:nvPr/>
        </p:nvPicPr>
        <p:blipFill rotWithShape="1">
          <a:blip r:embed="rId5"/>
          <a:srcRect l="15264" t="32640" r="39126" b="25954"/>
          <a:stretch/>
        </p:blipFill>
        <p:spPr>
          <a:xfrm>
            <a:off x="9041452" y="2826695"/>
            <a:ext cx="14773225" cy="754395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3D2F57A-851A-D342-B253-F6194C29577B}"/>
              </a:ext>
            </a:extLst>
          </p:cNvPr>
          <p:cNvSpPr/>
          <p:nvPr/>
        </p:nvSpPr>
        <p:spPr>
          <a:xfrm>
            <a:off x="0" y="-26783"/>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Rectangle 18">
            <a:extLst>
              <a:ext uri="{FF2B5EF4-FFF2-40B4-BE49-F238E27FC236}">
                <a16:creationId xmlns:a16="http://schemas.microsoft.com/office/drawing/2014/main" id="{EEAB8504-6729-8743-9DF2-8B518FEC279E}"/>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0" name="Rectangle 19">
            <a:extLst>
              <a:ext uri="{FF2B5EF4-FFF2-40B4-BE49-F238E27FC236}">
                <a16:creationId xmlns:a16="http://schemas.microsoft.com/office/drawing/2014/main" id="{1B426735-DADB-384C-82DF-8FE4CDEE80B5}"/>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21" name="Image" descr="Image">
            <a:extLst>
              <a:ext uri="{FF2B5EF4-FFF2-40B4-BE49-F238E27FC236}">
                <a16:creationId xmlns:a16="http://schemas.microsoft.com/office/drawing/2014/main" id="{85555D44-8D82-1046-A6D8-1FE2E1FE26BB}"/>
              </a:ext>
            </a:extLst>
          </p:cNvPr>
          <p:cNvPicPr>
            <a:picLocks noChangeAspect="1"/>
          </p:cNvPicPr>
          <p:nvPr/>
        </p:nvPicPr>
        <p:blipFill>
          <a:blip r:embed="rId3" cstate="print"/>
          <a:stretch>
            <a:fillRect/>
          </a:stretch>
        </p:blipFill>
        <p:spPr>
          <a:xfrm>
            <a:off x="8936984" y="10849301"/>
            <a:ext cx="15700723" cy="3345352"/>
          </a:xfrm>
          <a:prstGeom prst="rect">
            <a:avLst/>
          </a:prstGeom>
          <a:ln w="12700">
            <a:miter lim="400000"/>
          </a:ln>
        </p:spPr>
      </p:pic>
      <p:pic>
        <p:nvPicPr>
          <p:cNvPr id="22" name="Picture 21" descr="Graphical user interface, text&#10;&#10;Description automatically generated">
            <a:extLst>
              <a:ext uri="{FF2B5EF4-FFF2-40B4-BE49-F238E27FC236}">
                <a16:creationId xmlns:a16="http://schemas.microsoft.com/office/drawing/2014/main" id="{23475713-CD57-2D42-8C50-C25F33F9B01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3"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628746D6-941D-A64A-A2F5-4A11F4B05F71}"/>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headline goes here goes here">
            <a:extLst>
              <a:ext uri="{FF2B5EF4-FFF2-40B4-BE49-F238E27FC236}">
                <a16:creationId xmlns:a16="http://schemas.microsoft.com/office/drawing/2014/main" id="{23CBAFC5-A714-D44C-B7FF-BBB37115B00E}"/>
              </a:ext>
            </a:extLst>
          </p:cNvPr>
          <p:cNvSpPr txBox="1"/>
          <p:nvPr/>
        </p:nvSpPr>
        <p:spPr>
          <a:xfrm>
            <a:off x="848751" y="545786"/>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l-GR" sz="5500" dirty="0" err="1">
                <a:solidFill>
                  <a:schemeClr val="bg1"/>
                </a:solidFill>
                <a:latin typeface="Calibri" panose="020F0502020204030204" pitchFamily="34" charset="0"/>
                <a:cs typeface="Calibri" panose="020F0502020204030204" pitchFamily="34" charset="0"/>
              </a:rPr>
              <a:t>Εμπλοκη</a:t>
            </a:r>
            <a:r>
              <a:rPr lang="el-GR" sz="5500" dirty="0">
                <a:solidFill>
                  <a:schemeClr val="bg1"/>
                </a:solidFill>
                <a:latin typeface="Calibri" panose="020F0502020204030204" pitchFamily="34" charset="0"/>
                <a:cs typeface="Calibri" panose="020F0502020204030204" pitchFamily="34" charset="0"/>
              </a:rPr>
              <a:t> </a:t>
            </a:r>
            <a:r>
              <a:rPr lang="el-GR" sz="5500" dirty="0" err="1">
                <a:solidFill>
                  <a:schemeClr val="bg1"/>
                </a:solidFill>
                <a:latin typeface="Calibri" panose="020F0502020204030204" pitchFamily="34" charset="0"/>
                <a:cs typeface="Calibri" panose="020F0502020204030204" pitchFamily="34" charset="0"/>
              </a:rPr>
              <a:t>επιχειρηματικησ</a:t>
            </a:r>
            <a:r>
              <a:rPr lang="el-GR" sz="5500" dirty="0">
                <a:solidFill>
                  <a:schemeClr val="bg1"/>
                </a:solidFill>
                <a:latin typeface="Calibri" panose="020F0502020204030204" pitchFamily="34" charset="0"/>
                <a:cs typeface="Calibri" panose="020F0502020204030204" pitchFamily="34" charset="0"/>
              </a:rPr>
              <a:t> </a:t>
            </a:r>
            <a:r>
              <a:rPr lang="el-GR" sz="5500" dirty="0" err="1">
                <a:solidFill>
                  <a:schemeClr val="bg1"/>
                </a:solidFill>
                <a:latin typeface="Calibri" panose="020F0502020204030204" pitchFamily="34" charset="0"/>
                <a:cs typeface="Calibri" panose="020F0502020204030204" pitchFamily="34" charset="0"/>
              </a:rPr>
              <a:t>κοινοτητασ</a:t>
            </a:r>
            <a:r>
              <a:rPr lang="el-GR" sz="5500" dirty="0">
                <a:solidFill>
                  <a:schemeClr val="bg1"/>
                </a:solidFill>
                <a:latin typeface="Calibri" panose="020F0502020204030204" pitchFamily="34" charset="0"/>
                <a:cs typeface="Calibri" panose="020F0502020204030204" pitchFamily="34" charset="0"/>
              </a:rPr>
              <a:t>  </a:t>
            </a:r>
          </a:p>
        </p:txBody>
      </p:sp>
      <p:sp>
        <p:nvSpPr>
          <p:cNvPr id="177"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Nulam dictu massa"/>
          <p:cNvSpPr txBox="1"/>
          <p:nvPr/>
        </p:nvSpPr>
        <p:spPr>
          <a:xfrm>
            <a:off x="1492168" y="4033457"/>
            <a:ext cx="6759378" cy="6894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endParaRPr lang="el-GR" dirty="0"/>
          </a:p>
        </p:txBody>
      </p:sp>
      <p:sp>
        <p:nvSpPr>
          <p:cNvPr id="17" name="TextBox 16">
            <a:extLst>
              <a:ext uri="{FF2B5EF4-FFF2-40B4-BE49-F238E27FC236}">
                <a16:creationId xmlns:a16="http://schemas.microsoft.com/office/drawing/2014/main" id="{6E6FB8B8-CCF3-4649-9DD8-99997BA3D394}"/>
              </a:ext>
            </a:extLst>
          </p:cNvPr>
          <p:cNvSpPr txBox="1"/>
          <p:nvPr/>
        </p:nvSpPr>
        <p:spPr>
          <a:xfrm>
            <a:off x="11739916" y="5165235"/>
            <a:ext cx="12293276" cy="30572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el-GR" sz="4800" dirty="0">
                <a:solidFill>
                  <a:srgbClr val="188398"/>
                </a:solidFill>
                <a:latin typeface="Calibri" panose="020F0502020204030204" pitchFamily="34" charset="0"/>
                <a:cs typeface="Calibri" panose="020F0502020204030204" pitchFamily="34" charset="0"/>
              </a:rPr>
              <a:t>Για αποφυγή συζητήσεων στη Βουλή των Αντιπροσώπων</a:t>
            </a:r>
          </a:p>
          <a:p>
            <a:pPr marL="685800" marR="0" indent="-685800" algn="l" defTabSz="825500" rtl="0" fontAlgn="auto" latinLnBrk="0" hangingPunct="0">
              <a:lnSpc>
                <a:spcPct val="100000"/>
              </a:lnSpc>
              <a:spcBef>
                <a:spcPts val="0"/>
              </a:spcBef>
              <a:spcAft>
                <a:spcPts val="0"/>
              </a:spcAft>
              <a:buClrTx/>
              <a:buSzTx/>
              <a:buFont typeface="Arial" panose="020B0604020202020204" pitchFamily="34" charset="0"/>
              <a:buChar char="•"/>
              <a:tabLst/>
            </a:pPr>
            <a:r>
              <a:rPr lang="el-GR" sz="4800" dirty="0">
                <a:solidFill>
                  <a:srgbClr val="188398"/>
                </a:solidFill>
                <a:latin typeface="Calibri" panose="020F0502020204030204" pitchFamily="34" charset="0"/>
                <a:cs typeface="Calibri" panose="020F0502020204030204" pitchFamily="34" charset="0"/>
              </a:rPr>
              <a:t>Έγκαιρη ε</a:t>
            </a:r>
            <a:r>
              <a:rPr kumimoji="0" lang="el-GR" sz="4800" b="1" i="0" u="none" strike="noStrike" cap="none" spc="0" normalizeH="0" baseline="0" dirty="0">
                <a:ln>
                  <a:noFill/>
                </a:ln>
                <a:solidFill>
                  <a:srgbClr val="188398"/>
                </a:solidFill>
                <a:effectLst/>
                <a:uFillTx/>
                <a:latin typeface="Calibri" panose="020F0502020204030204" pitchFamily="34" charset="0"/>
                <a:cs typeface="Calibri" panose="020F0502020204030204" pitchFamily="34" charset="0"/>
                <a:sym typeface="Helvetica Neue"/>
              </a:rPr>
              <a:t>μπλοκή επηρεαζόμενων </a:t>
            </a:r>
          </a:p>
          <a:p>
            <a:pPr marR="0" algn="l" defTabSz="825500" rtl="0" fontAlgn="auto" latinLnBrk="0" hangingPunct="0">
              <a:lnSpc>
                <a:spcPct val="100000"/>
              </a:lnSpc>
              <a:spcBef>
                <a:spcPts val="0"/>
              </a:spcBef>
              <a:spcAft>
                <a:spcPts val="0"/>
              </a:spcAft>
              <a:buClrTx/>
              <a:buSzTx/>
              <a:tabLst/>
            </a:pPr>
            <a:r>
              <a:rPr lang="el-GR" sz="4800" dirty="0">
                <a:solidFill>
                  <a:srgbClr val="188398"/>
                </a:solidFill>
                <a:latin typeface="Calibri" panose="020F0502020204030204" pitchFamily="34" charset="0"/>
                <a:cs typeface="Calibri" panose="020F0502020204030204" pitchFamily="34" charset="0"/>
              </a:rPr>
              <a:t>				όσο πιο νωρίς = τόσο το καλύτερο</a:t>
            </a:r>
            <a:endParaRPr kumimoji="0" lang="aa-ET" sz="4800" b="1" i="0" u="none" strike="noStrike" cap="none" spc="0" normalizeH="0" baseline="0" dirty="0">
              <a:ln>
                <a:noFill/>
              </a:ln>
              <a:solidFill>
                <a:srgbClr val="188398"/>
              </a:solidFill>
              <a:effectLst/>
              <a:uFillTx/>
              <a:latin typeface="Calibri" panose="020F0502020204030204" pitchFamily="34" charset="0"/>
              <a:cs typeface="Calibri" panose="020F0502020204030204" pitchFamily="34" charset="0"/>
              <a:sym typeface="Helvetica Neue"/>
            </a:endParaRPr>
          </a:p>
        </p:txBody>
      </p:sp>
      <p:pic>
        <p:nvPicPr>
          <p:cNvPr id="2" name="Picture 1">
            <a:extLst>
              <a:ext uri="{FF2B5EF4-FFF2-40B4-BE49-F238E27FC236}">
                <a16:creationId xmlns:a16="http://schemas.microsoft.com/office/drawing/2014/main" id="{28A0581A-9036-49FC-97B1-EDB26691E4E2}"/>
              </a:ext>
            </a:extLst>
          </p:cNvPr>
          <p:cNvPicPr>
            <a:picLocks noChangeAspect="1"/>
          </p:cNvPicPr>
          <p:nvPr/>
        </p:nvPicPr>
        <p:blipFill rotWithShape="1">
          <a:blip r:embed="rId5"/>
          <a:srcRect l="10894" t="46639" r="64594" b="20244"/>
          <a:stretch/>
        </p:blipFill>
        <p:spPr>
          <a:xfrm>
            <a:off x="848751" y="2366409"/>
            <a:ext cx="9028429" cy="6861249"/>
          </a:xfrm>
          <a:prstGeom prst="rect">
            <a:avLst/>
          </a:prstGeom>
        </p:spPr>
      </p:pic>
      <p:sp>
        <p:nvSpPr>
          <p:cNvPr id="15" name="Arrow: Right 14">
            <a:extLst>
              <a:ext uri="{FF2B5EF4-FFF2-40B4-BE49-F238E27FC236}">
                <a16:creationId xmlns:a16="http://schemas.microsoft.com/office/drawing/2014/main" id="{F2510DBC-2F3F-4074-9B31-44D74A8B3AFE}"/>
              </a:ext>
            </a:extLst>
          </p:cNvPr>
          <p:cNvSpPr/>
          <p:nvPr/>
        </p:nvSpPr>
        <p:spPr>
          <a:xfrm>
            <a:off x="13319699" y="7552943"/>
            <a:ext cx="1005786" cy="580594"/>
          </a:xfrm>
          <a:prstGeom prst="rightArrow">
            <a:avLst/>
          </a:prstGeom>
          <a:solidFill>
            <a:srgbClr val="0070C0"/>
          </a:solidFill>
          <a:ln w="12700" cap="flat">
            <a:solidFill>
              <a:schemeClr val="accent1">
                <a:lumMod val="75000"/>
              </a:schemeClr>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Tree>
    <p:extLst>
      <p:ext uri="{BB962C8B-B14F-4D97-AF65-F5344CB8AC3E}">
        <p14:creationId xmlns:p14="http://schemas.microsoft.com/office/powerpoint/2010/main" val="11029500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34AB1C-FA18-4296-B4EF-8F0A6698F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0330" y="1768298"/>
            <a:ext cx="19043670" cy="10713136"/>
          </a:xfrm>
          <a:prstGeom prst="rect">
            <a:avLst/>
          </a:prstGeom>
        </p:spPr>
      </p:pic>
      <p:sp>
        <p:nvSpPr>
          <p:cNvPr id="13" name="Rectangle 12">
            <a:extLst>
              <a:ext uri="{FF2B5EF4-FFF2-40B4-BE49-F238E27FC236}">
                <a16:creationId xmlns:a16="http://schemas.microsoft.com/office/drawing/2014/main" id="{E3D2F57A-851A-D342-B253-F6194C29577B}"/>
              </a:ext>
            </a:extLst>
          </p:cNvPr>
          <p:cNvSpPr/>
          <p:nvPr/>
        </p:nvSpPr>
        <p:spPr>
          <a:xfrm>
            <a:off x="0" y="-26783"/>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Rectangle 18">
            <a:extLst>
              <a:ext uri="{FF2B5EF4-FFF2-40B4-BE49-F238E27FC236}">
                <a16:creationId xmlns:a16="http://schemas.microsoft.com/office/drawing/2014/main" id="{EEAB8504-6729-8743-9DF2-8B518FEC279E}"/>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0" name="Rectangle 19">
            <a:extLst>
              <a:ext uri="{FF2B5EF4-FFF2-40B4-BE49-F238E27FC236}">
                <a16:creationId xmlns:a16="http://schemas.microsoft.com/office/drawing/2014/main" id="{1B426735-DADB-384C-82DF-8FE4CDEE80B5}"/>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21" name="Image" descr="Image">
            <a:extLst>
              <a:ext uri="{FF2B5EF4-FFF2-40B4-BE49-F238E27FC236}">
                <a16:creationId xmlns:a16="http://schemas.microsoft.com/office/drawing/2014/main" id="{85555D44-8D82-1046-A6D8-1FE2E1FE26BB}"/>
              </a:ext>
            </a:extLst>
          </p:cNvPr>
          <p:cNvPicPr>
            <a:picLocks noChangeAspect="1"/>
          </p:cNvPicPr>
          <p:nvPr/>
        </p:nvPicPr>
        <p:blipFill>
          <a:blip r:embed="rId4" cstate="print"/>
          <a:stretch>
            <a:fillRect/>
          </a:stretch>
        </p:blipFill>
        <p:spPr>
          <a:xfrm>
            <a:off x="8936984" y="10849301"/>
            <a:ext cx="15700723" cy="3345352"/>
          </a:xfrm>
          <a:prstGeom prst="rect">
            <a:avLst/>
          </a:prstGeom>
          <a:ln w="12700">
            <a:miter lim="400000"/>
          </a:ln>
        </p:spPr>
      </p:pic>
      <p:pic>
        <p:nvPicPr>
          <p:cNvPr id="22" name="Picture 21" descr="Graphical user interface, text&#10;&#10;Description automatically generated">
            <a:extLst>
              <a:ext uri="{FF2B5EF4-FFF2-40B4-BE49-F238E27FC236}">
                <a16:creationId xmlns:a16="http://schemas.microsoft.com/office/drawing/2014/main" id="{23475713-CD57-2D42-8C50-C25F33F9B0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3"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628746D6-941D-A64A-A2F5-4A11F4B05F71}"/>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headline goes here goes here">
            <a:extLst>
              <a:ext uri="{FF2B5EF4-FFF2-40B4-BE49-F238E27FC236}">
                <a16:creationId xmlns:a16="http://schemas.microsoft.com/office/drawing/2014/main" id="{23CBAFC5-A714-D44C-B7FF-BBB37115B00E}"/>
              </a:ext>
            </a:extLst>
          </p:cNvPr>
          <p:cNvSpPr txBox="1"/>
          <p:nvPr/>
        </p:nvSpPr>
        <p:spPr>
          <a:xfrm>
            <a:off x="848751" y="545786"/>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n-US" sz="5500" dirty="0">
                <a:solidFill>
                  <a:schemeClr val="bg1"/>
                </a:solidFill>
                <a:latin typeface="Calibri" panose="020F0502020204030204" pitchFamily="34" charset="0"/>
                <a:cs typeface="Calibri" panose="020F0502020204030204" pitchFamily="34" charset="0"/>
              </a:rPr>
              <a:t>Think small first</a:t>
            </a:r>
            <a:r>
              <a:rPr lang="el-GR" sz="5500" dirty="0">
                <a:solidFill>
                  <a:schemeClr val="bg1"/>
                </a:solidFill>
                <a:latin typeface="Calibri" panose="020F0502020204030204" pitchFamily="34" charset="0"/>
                <a:cs typeface="Calibri" panose="020F0502020204030204" pitchFamily="34" charset="0"/>
              </a:rPr>
              <a:t> </a:t>
            </a:r>
          </a:p>
        </p:txBody>
      </p:sp>
      <p:pic>
        <p:nvPicPr>
          <p:cNvPr id="10" name="Picture 9">
            <a:extLst>
              <a:ext uri="{FF2B5EF4-FFF2-40B4-BE49-F238E27FC236}">
                <a16:creationId xmlns:a16="http://schemas.microsoft.com/office/drawing/2014/main" id="{7FD5D51E-FFC6-46CF-8F65-7FF10F195D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4293" y="3060708"/>
            <a:ext cx="8953740" cy="8128316"/>
          </a:xfrm>
          <a:prstGeom prst="rect">
            <a:avLst/>
          </a:prstGeom>
          <a:effectLst>
            <a:outerShdw blurRad="50800" dist="50800" dir="5400000" algn="ctr" rotWithShape="0">
              <a:srgbClr val="000000">
                <a:alpha val="22000"/>
              </a:srgbClr>
            </a:outerShdw>
          </a:effectLst>
        </p:spPr>
      </p:pic>
    </p:spTree>
    <p:extLst>
      <p:ext uri="{BB962C8B-B14F-4D97-AF65-F5344CB8AC3E}">
        <p14:creationId xmlns:p14="http://schemas.microsoft.com/office/powerpoint/2010/main" val="33040636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FF2A06-1C34-4A00-B76B-27B23ED72F25}"/>
              </a:ext>
            </a:extLst>
          </p:cNvPr>
          <p:cNvPicPr>
            <a:picLocks noChangeAspect="1"/>
          </p:cNvPicPr>
          <p:nvPr/>
        </p:nvPicPr>
        <p:blipFill rotWithShape="1">
          <a:blip r:embed="rId3"/>
          <a:srcRect l="27357" t="8671" r="28374" b="6531"/>
          <a:stretch/>
        </p:blipFill>
        <p:spPr>
          <a:xfrm>
            <a:off x="893349" y="1713383"/>
            <a:ext cx="10324771" cy="11124860"/>
          </a:xfrm>
          <a:prstGeom prst="rect">
            <a:avLst/>
          </a:prstGeom>
        </p:spPr>
      </p:pic>
      <p:sp>
        <p:nvSpPr>
          <p:cNvPr id="13" name="Rectangle 12">
            <a:extLst>
              <a:ext uri="{FF2B5EF4-FFF2-40B4-BE49-F238E27FC236}">
                <a16:creationId xmlns:a16="http://schemas.microsoft.com/office/drawing/2014/main" id="{E3D2F57A-851A-D342-B253-F6194C29577B}"/>
              </a:ext>
            </a:extLst>
          </p:cNvPr>
          <p:cNvSpPr/>
          <p:nvPr/>
        </p:nvSpPr>
        <p:spPr>
          <a:xfrm>
            <a:off x="0" y="-26783"/>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Rectangle 18">
            <a:extLst>
              <a:ext uri="{FF2B5EF4-FFF2-40B4-BE49-F238E27FC236}">
                <a16:creationId xmlns:a16="http://schemas.microsoft.com/office/drawing/2014/main" id="{EEAB8504-6729-8743-9DF2-8B518FEC279E}"/>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0" name="Rectangle 19">
            <a:extLst>
              <a:ext uri="{FF2B5EF4-FFF2-40B4-BE49-F238E27FC236}">
                <a16:creationId xmlns:a16="http://schemas.microsoft.com/office/drawing/2014/main" id="{1B426735-DADB-384C-82DF-8FE4CDEE80B5}"/>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21" name="Image" descr="Image">
            <a:extLst>
              <a:ext uri="{FF2B5EF4-FFF2-40B4-BE49-F238E27FC236}">
                <a16:creationId xmlns:a16="http://schemas.microsoft.com/office/drawing/2014/main" id="{85555D44-8D82-1046-A6D8-1FE2E1FE26BB}"/>
              </a:ext>
            </a:extLst>
          </p:cNvPr>
          <p:cNvPicPr>
            <a:picLocks noChangeAspect="1"/>
          </p:cNvPicPr>
          <p:nvPr/>
        </p:nvPicPr>
        <p:blipFill>
          <a:blip r:embed="rId4" cstate="print"/>
          <a:stretch>
            <a:fillRect/>
          </a:stretch>
        </p:blipFill>
        <p:spPr>
          <a:xfrm>
            <a:off x="8936984" y="10849301"/>
            <a:ext cx="15700723" cy="3345352"/>
          </a:xfrm>
          <a:prstGeom prst="rect">
            <a:avLst/>
          </a:prstGeom>
          <a:ln w="12700">
            <a:miter lim="400000"/>
          </a:ln>
        </p:spPr>
      </p:pic>
      <p:pic>
        <p:nvPicPr>
          <p:cNvPr id="22" name="Picture 21" descr="Graphical user interface, text&#10;&#10;Description automatically generated">
            <a:extLst>
              <a:ext uri="{FF2B5EF4-FFF2-40B4-BE49-F238E27FC236}">
                <a16:creationId xmlns:a16="http://schemas.microsoft.com/office/drawing/2014/main" id="{23475713-CD57-2D42-8C50-C25F33F9B0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3"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628746D6-941D-A64A-A2F5-4A11F4B05F71}"/>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14" name="headline goes here goes here">
            <a:extLst>
              <a:ext uri="{FF2B5EF4-FFF2-40B4-BE49-F238E27FC236}">
                <a16:creationId xmlns:a16="http://schemas.microsoft.com/office/drawing/2014/main" id="{23CBAFC5-A714-D44C-B7FF-BBB37115B00E}"/>
              </a:ext>
            </a:extLst>
          </p:cNvPr>
          <p:cNvSpPr txBox="1"/>
          <p:nvPr/>
        </p:nvSpPr>
        <p:spPr>
          <a:xfrm>
            <a:off x="848751" y="545786"/>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l-GR" sz="5500" dirty="0">
                <a:solidFill>
                  <a:schemeClr val="bg1"/>
                </a:solidFill>
                <a:latin typeface="Calibri" panose="020F0502020204030204" pitchFamily="34" charset="0"/>
                <a:cs typeface="Calibri" panose="020F0502020204030204" pitchFamily="34" charset="0"/>
              </a:rPr>
              <a:t>Που βρισκω τα </a:t>
            </a:r>
            <a:r>
              <a:rPr lang="el-GR" sz="5500" dirty="0" err="1">
                <a:solidFill>
                  <a:schemeClr val="bg1"/>
                </a:solidFill>
                <a:latin typeface="Calibri" panose="020F0502020204030204" pitchFamily="34" charset="0"/>
                <a:cs typeface="Calibri" panose="020F0502020204030204" pitchFamily="34" charset="0"/>
              </a:rPr>
              <a:t>εγγραφα</a:t>
            </a:r>
            <a:r>
              <a:rPr lang="el-GR" sz="5500" dirty="0">
                <a:solidFill>
                  <a:schemeClr val="bg1"/>
                </a:solidFill>
                <a:latin typeface="Calibri" panose="020F0502020204030204" pitchFamily="34" charset="0"/>
                <a:cs typeface="Calibri" panose="020F0502020204030204" pitchFamily="34" charset="0"/>
              </a:rPr>
              <a:t> </a:t>
            </a:r>
          </a:p>
        </p:txBody>
      </p:sp>
      <p:sp>
        <p:nvSpPr>
          <p:cNvPr id="11" name="TextBox 10">
            <a:extLst>
              <a:ext uri="{FF2B5EF4-FFF2-40B4-BE49-F238E27FC236}">
                <a16:creationId xmlns:a16="http://schemas.microsoft.com/office/drawing/2014/main" id="{6B9183D6-C8F7-4D20-A00F-58D37A769DC8}"/>
              </a:ext>
            </a:extLst>
          </p:cNvPr>
          <p:cNvSpPr txBox="1"/>
          <p:nvPr/>
        </p:nvSpPr>
        <p:spPr>
          <a:xfrm>
            <a:off x="12191999" y="5466536"/>
            <a:ext cx="11686668" cy="30572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de-DE" sz="4800" dirty="0">
                <a:solidFill>
                  <a:srgbClr val="6DA1B2"/>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https://www.mof.gov.cy/mof/dggrowth/dggrowth.nsf/bettregulation_el/bettregulation_el?OpenDocument</a:t>
            </a:r>
            <a:endParaRPr lang="el-GR" sz="4800" dirty="0">
              <a:solidFill>
                <a:srgbClr val="6DA1B2"/>
              </a:solidFill>
              <a:latin typeface="Calibri" panose="020F0502020204030204" pitchFamily="34" charset="0"/>
              <a:cs typeface="Calibri" panose="020F0502020204030204" pitchFamily="34" charset="0"/>
            </a:endParaRPr>
          </a:p>
          <a:p>
            <a:pPr algn="l"/>
            <a:endParaRPr kumimoji="0" lang="aa-ET" sz="4800" b="1" i="0" u="none" strike="noStrike" cap="none" spc="0" normalizeH="0" baseline="0" dirty="0">
              <a:ln>
                <a:noFill/>
              </a:ln>
              <a:solidFill>
                <a:srgbClr val="188398"/>
              </a:solidFill>
              <a:effectLst/>
              <a:uFillTx/>
              <a:latin typeface="Calibri" panose="020F0502020204030204" pitchFamily="34" charset="0"/>
              <a:cs typeface="Calibri" panose="020F0502020204030204" pitchFamily="34" charset="0"/>
              <a:sym typeface="Helvetica Neue"/>
            </a:endParaRPr>
          </a:p>
        </p:txBody>
      </p:sp>
    </p:spTree>
    <p:extLst>
      <p:ext uri="{BB962C8B-B14F-4D97-AF65-F5344CB8AC3E}">
        <p14:creationId xmlns:p14="http://schemas.microsoft.com/office/powerpoint/2010/main" val="12636838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30AD62-9F18-46B8-AA71-F8BD953726C3}"/>
              </a:ext>
            </a:extLst>
          </p:cNvPr>
          <p:cNvPicPr>
            <a:picLocks noChangeAspect="1"/>
          </p:cNvPicPr>
          <p:nvPr/>
        </p:nvPicPr>
        <p:blipFill rotWithShape="1">
          <a:blip r:embed="rId3"/>
          <a:srcRect l="56382" t="21700" r="11423" b="5587"/>
          <a:stretch/>
        </p:blipFill>
        <p:spPr>
          <a:xfrm>
            <a:off x="71273" y="1653918"/>
            <a:ext cx="9050425" cy="11497757"/>
          </a:xfrm>
          <a:prstGeom prst="rect">
            <a:avLst/>
          </a:prstGeom>
        </p:spPr>
      </p:pic>
      <p:sp>
        <p:nvSpPr>
          <p:cNvPr id="17" name="Rectangle 16">
            <a:extLst>
              <a:ext uri="{FF2B5EF4-FFF2-40B4-BE49-F238E27FC236}">
                <a16:creationId xmlns:a16="http://schemas.microsoft.com/office/drawing/2014/main" id="{13C61636-CF83-5C49-AF92-03E67795DC2A}"/>
              </a:ext>
            </a:extLst>
          </p:cNvPr>
          <p:cNvSpPr/>
          <p:nvPr/>
        </p:nvSpPr>
        <p:spPr>
          <a:xfrm>
            <a:off x="1" y="-70280"/>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Rectangle 17">
            <a:extLst>
              <a:ext uri="{FF2B5EF4-FFF2-40B4-BE49-F238E27FC236}">
                <a16:creationId xmlns:a16="http://schemas.microsoft.com/office/drawing/2014/main" id="{E5B064B5-EEAC-C74E-AF79-62104EDB850C}"/>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Rectangle 18">
            <a:extLst>
              <a:ext uri="{FF2B5EF4-FFF2-40B4-BE49-F238E27FC236}">
                <a16:creationId xmlns:a16="http://schemas.microsoft.com/office/drawing/2014/main" id="{BFB15FC8-E052-5742-8C60-098E1C4870E2}"/>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20" name="Image" descr="Image">
            <a:extLst>
              <a:ext uri="{FF2B5EF4-FFF2-40B4-BE49-F238E27FC236}">
                <a16:creationId xmlns:a16="http://schemas.microsoft.com/office/drawing/2014/main" id="{0191D887-44CE-3E4A-A9B5-9110390BB2D8}"/>
              </a:ext>
            </a:extLst>
          </p:cNvPr>
          <p:cNvPicPr>
            <a:picLocks noChangeAspect="1"/>
          </p:cNvPicPr>
          <p:nvPr/>
        </p:nvPicPr>
        <p:blipFill>
          <a:blip r:embed="rId4" cstate="print"/>
          <a:stretch>
            <a:fillRect/>
          </a:stretch>
        </p:blipFill>
        <p:spPr>
          <a:xfrm>
            <a:off x="8936984" y="10849301"/>
            <a:ext cx="15700723" cy="3345352"/>
          </a:xfrm>
          <a:prstGeom prst="rect">
            <a:avLst/>
          </a:prstGeom>
          <a:ln w="12700">
            <a:miter lim="400000"/>
          </a:ln>
        </p:spPr>
      </p:pic>
      <p:pic>
        <p:nvPicPr>
          <p:cNvPr id="21" name="Picture 20" descr="Graphical user interface, text&#10;&#10;Description automatically generated">
            <a:extLst>
              <a:ext uri="{FF2B5EF4-FFF2-40B4-BE49-F238E27FC236}">
                <a16:creationId xmlns:a16="http://schemas.microsoft.com/office/drawing/2014/main" id="{28AA38CB-98A2-BE4C-AAC1-968A7853C57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2"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A71316D2-080A-8D47-B3AB-28ABA550BCDB}"/>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8" name="headline goes here goes here">
            <a:extLst>
              <a:ext uri="{FF2B5EF4-FFF2-40B4-BE49-F238E27FC236}">
                <a16:creationId xmlns:a16="http://schemas.microsoft.com/office/drawing/2014/main" id="{B60B60E8-F8FB-144A-90EA-EAA09A0CAFBB}"/>
              </a:ext>
            </a:extLst>
          </p:cNvPr>
          <p:cNvSpPr txBox="1"/>
          <p:nvPr/>
        </p:nvSpPr>
        <p:spPr>
          <a:xfrm>
            <a:off x="848751" y="545786"/>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l-GR" sz="5500" dirty="0">
                <a:solidFill>
                  <a:schemeClr val="bg1"/>
                </a:solidFill>
                <a:latin typeface="Calibri" panose="020F0502020204030204" pitchFamily="34" charset="0"/>
                <a:cs typeface="Calibri" panose="020F0502020204030204" pitchFamily="34" charset="0"/>
              </a:rPr>
              <a:t>ΣΥΜΠΛΗΡΩΣΗ </a:t>
            </a:r>
            <a:r>
              <a:rPr lang="en-US" sz="5500" dirty="0">
                <a:solidFill>
                  <a:schemeClr val="bg1"/>
                </a:solidFill>
                <a:latin typeface="Calibri" panose="020F0502020204030204" pitchFamily="34" charset="0"/>
                <a:cs typeface="Calibri" panose="020F0502020204030204" pitchFamily="34" charset="0"/>
              </a:rPr>
              <a:t>SME TEST</a:t>
            </a:r>
            <a:r>
              <a:rPr lang="el-GR" sz="5500" dirty="0">
                <a:solidFill>
                  <a:schemeClr val="bg1"/>
                </a:solidFill>
                <a:latin typeface="Calibri" panose="020F0502020204030204" pitchFamily="34" charset="0"/>
                <a:cs typeface="Calibri" panose="020F0502020204030204" pitchFamily="34" charset="0"/>
              </a:rPr>
              <a:t> </a:t>
            </a:r>
          </a:p>
        </p:txBody>
      </p:sp>
      <p:sp>
        <p:nvSpPr>
          <p:cNvPr id="11"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44BA2C0F-85B7-449B-8034-A84C8137EF38}"/>
              </a:ext>
            </a:extLst>
          </p:cNvPr>
          <p:cNvSpPr txBox="1"/>
          <p:nvPr/>
        </p:nvSpPr>
        <p:spPr>
          <a:xfrm>
            <a:off x="10192215" y="2289209"/>
            <a:ext cx="12883593" cy="9961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marL="571500" indent="-571500">
              <a:lnSpc>
                <a:spcPct val="100000"/>
              </a:lnSpc>
              <a:spcBef>
                <a:spcPts val="2000"/>
              </a:spcBef>
              <a:buFont typeface="Arial" panose="020B0604020202020204" pitchFamily="34" charset="0"/>
              <a:buChar char="•"/>
            </a:pPr>
            <a:r>
              <a:rPr lang="el-GR" sz="4200" b="1" i="0" dirty="0">
                <a:solidFill>
                  <a:srgbClr val="188398"/>
                </a:solidFill>
                <a:latin typeface="Calibri" panose="020F0502020204030204" pitchFamily="34" charset="0"/>
                <a:cs typeface="Calibri" panose="020F0502020204030204" pitchFamily="34" charset="0"/>
              </a:rPr>
              <a:t>Διεξαγωγή Οικονομικής Μελέτης</a:t>
            </a:r>
            <a:endParaRPr lang="en-US" sz="4200" b="1" i="0" dirty="0">
              <a:solidFill>
                <a:srgbClr val="188398"/>
              </a:solidFill>
              <a:latin typeface="Calibri" panose="020F0502020204030204" pitchFamily="34" charset="0"/>
              <a:cs typeface="Calibri" panose="020F0502020204030204" pitchFamily="34" charset="0"/>
            </a:endParaRPr>
          </a:p>
          <a:p>
            <a:pPr marL="1516063" lvl="2" indent="-892175" algn="l">
              <a:spcBef>
                <a:spcPts val="2000"/>
              </a:spcBef>
              <a:buFont typeface="Arial" panose="020B0604020202020204" pitchFamily="34" charset="0"/>
              <a:buChar char="•"/>
            </a:pPr>
            <a:r>
              <a:rPr lang="el-GR" sz="3700" i="0" dirty="0">
                <a:solidFill>
                  <a:srgbClr val="188398"/>
                </a:solidFill>
                <a:latin typeface="Calibri" panose="020F0502020204030204" pitchFamily="34" charset="0"/>
                <a:cs typeface="Calibri" panose="020F0502020204030204" pitchFamily="34" charset="0"/>
              </a:rPr>
              <a:t> </a:t>
            </a:r>
            <a:r>
              <a:rPr lang="el-GR" sz="3700" b="0" i="0" dirty="0">
                <a:solidFill>
                  <a:srgbClr val="188398"/>
                </a:solidFill>
                <a:latin typeface="Calibri" panose="020F0502020204030204" pitchFamily="34" charset="0"/>
                <a:cs typeface="Calibri" panose="020F0502020204030204" pitchFamily="34" charset="0"/>
              </a:rPr>
              <a:t>Επισύναψη ειδικής οικονομικής μελέτης στην περίπτωση</a:t>
            </a:r>
            <a:r>
              <a:rPr lang="en-US" sz="3700" b="0" i="0" dirty="0">
                <a:solidFill>
                  <a:srgbClr val="188398"/>
                </a:solidFill>
                <a:latin typeface="Calibri" panose="020F0502020204030204" pitchFamily="34" charset="0"/>
                <a:cs typeface="Calibri" panose="020F0502020204030204" pitchFamily="34" charset="0"/>
              </a:rPr>
              <a:t> </a:t>
            </a:r>
            <a:r>
              <a:rPr lang="el-GR" sz="3700" b="0" i="0" dirty="0">
                <a:solidFill>
                  <a:srgbClr val="188398"/>
                </a:solidFill>
                <a:latin typeface="Calibri" panose="020F0502020204030204" pitchFamily="34" charset="0"/>
                <a:cs typeface="Calibri" panose="020F0502020204030204" pitchFamily="34" charset="0"/>
              </a:rPr>
              <a:t>που εκπονήθηκε. </a:t>
            </a:r>
          </a:p>
          <a:p>
            <a:pPr marL="571500" indent="-571500">
              <a:lnSpc>
                <a:spcPct val="100000"/>
              </a:lnSpc>
              <a:spcBef>
                <a:spcPts val="2000"/>
              </a:spcBef>
              <a:buFont typeface="Arial" panose="020B0604020202020204" pitchFamily="34" charset="0"/>
              <a:buChar char="•"/>
            </a:pPr>
            <a:r>
              <a:rPr lang="el-GR" sz="4200" b="1" i="0" dirty="0">
                <a:solidFill>
                  <a:srgbClr val="188398"/>
                </a:solidFill>
                <a:latin typeface="Calibri" panose="020F0502020204030204" pitchFamily="34" charset="0"/>
                <a:cs typeface="Calibri" panose="020F0502020204030204" pitchFamily="34" charset="0"/>
              </a:rPr>
              <a:t>Άμεσος/Έμμεσος Αντίκτυπος στις Επιχειρήσεις/Τομείς Δραστηριότητας</a:t>
            </a:r>
            <a:endParaRPr lang="en-US" sz="4200" b="1" i="0" dirty="0">
              <a:solidFill>
                <a:srgbClr val="188398"/>
              </a:solidFill>
              <a:latin typeface="Calibri" panose="020F0502020204030204" pitchFamily="34" charset="0"/>
              <a:cs typeface="Calibri" panose="020F0502020204030204" pitchFamily="34" charset="0"/>
            </a:endParaRPr>
          </a:p>
          <a:p>
            <a:pPr marL="1516063" lvl="1" indent="-981075" algn="l">
              <a:spcBef>
                <a:spcPts val="2000"/>
              </a:spcBef>
              <a:buFont typeface="Arial" panose="020B0604020202020204" pitchFamily="34" charset="0"/>
              <a:buChar char="•"/>
            </a:pPr>
            <a:r>
              <a:rPr lang="el-GR" sz="3700" b="0" i="0" dirty="0">
                <a:solidFill>
                  <a:srgbClr val="188398"/>
                </a:solidFill>
                <a:latin typeface="Calibri" panose="020F0502020204030204" pitchFamily="34" charset="0"/>
                <a:cs typeface="Calibri" panose="020F0502020204030204" pitchFamily="34" charset="0"/>
              </a:rPr>
              <a:t>Κατά πόσο η ρύθμιση αφορά ή/και επηρεάζει τις ΜΜΕ και σε ποιο βαθμό. </a:t>
            </a:r>
          </a:p>
          <a:p>
            <a:pPr marL="571500" indent="-571500">
              <a:lnSpc>
                <a:spcPct val="100000"/>
              </a:lnSpc>
              <a:spcBef>
                <a:spcPts val="2000"/>
              </a:spcBef>
              <a:buFont typeface="Arial" panose="020B0604020202020204" pitchFamily="34" charset="0"/>
              <a:buChar char="•"/>
            </a:pPr>
            <a:r>
              <a:rPr lang="el-GR" sz="4200" b="1" i="0" dirty="0">
                <a:solidFill>
                  <a:srgbClr val="188398"/>
                </a:solidFill>
                <a:latin typeface="Calibri" panose="020F0502020204030204" pitchFamily="34" charset="0"/>
                <a:cs typeface="Calibri" panose="020F0502020204030204" pitchFamily="34" charset="0"/>
              </a:rPr>
              <a:t>Συνοπτική αναφορά στο αν υπάρχει ΔΦ και Κόστος Συμμόρφωσης</a:t>
            </a:r>
          </a:p>
          <a:p>
            <a:pPr marL="1516063" indent="-981075">
              <a:lnSpc>
                <a:spcPct val="100000"/>
              </a:lnSpc>
              <a:buFont typeface="Arial" panose="020B0604020202020204" pitchFamily="34" charset="0"/>
              <a:buChar char="•"/>
            </a:pPr>
            <a:r>
              <a:rPr lang="el-GR" sz="2400" b="1" i="0" dirty="0">
                <a:solidFill>
                  <a:srgbClr val="188398"/>
                </a:solidFill>
                <a:latin typeface="Calibri" panose="020F0502020204030204" pitchFamily="34" charset="0"/>
                <a:cs typeface="Calibri" panose="020F0502020204030204" pitchFamily="34" charset="0"/>
              </a:rPr>
              <a:t>άμεσα ή έμμεσα, </a:t>
            </a:r>
          </a:p>
          <a:p>
            <a:pPr marL="1516063" indent="-981075">
              <a:lnSpc>
                <a:spcPct val="100000"/>
              </a:lnSpc>
              <a:buFont typeface="Arial" panose="020B0604020202020204" pitchFamily="34" charset="0"/>
              <a:buChar char="•"/>
            </a:pPr>
            <a:r>
              <a:rPr lang="el-GR" sz="2400" b="1" i="0" dirty="0">
                <a:solidFill>
                  <a:srgbClr val="188398"/>
                </a:solidFill>
                <a:latin typeface="Calibri" panose="020F0502020204030204" pitchFamily="34" charset="0"/>
                <a:cs typeface="Calibri" panose="020F0502020204030204" pitchFamily="34" charset="0"/>
              </a:rPr>
              <a:t>θετικά ή αρνητικά,</a:t>
            </a:r>
          </a:p>
          <a:p>
            <a:pPr marL="1516063" indent="-981075">
              <a:lnSpc>
                <a:spcPct val="100000"/>
              </a:lnSpc>
              <a:buFont typeface="Arial" panose="020B0604020202020204" pitchFamily="34" charset="0"/>
              <a:buChar char="•"/>
            </a:pPr>
            <a:r>
              <a:rPr lang="el-GR" sz="2400" b="1" i="0" dirty="0">
                <a:solidFill>
                  <a:srgbClr val="188398"/>
                </a:solidFill>
                <a:latin typeface="Calibri" panose="020F0502020204030204" pitchFamily="34" charset="0"/>
                <a:cs typeface="Calibri" panose="020F0502020204030204" pitchFamily="34" charset="0"/>
              </a:rPr>
              <a:t>στον τομέα που δραστηριοποιούνται, </a:t>
            </a:r>
          </a:p>
          <a:p>
            <a:pPr marL="1516063" indent="-981075">
              <a:lnSpc>
                <a:spcPct val="100000"/>
              </a:lnSpc>
              <a:buFont typeface="Arial" panose="020B0604020202020204" pitchFamily="34" charset="0"/>
              <a:buChar char="•"/>
            </a:pPr>
            <a:r>
              <a:rPr lang="el-GR" sz="2400" b="1" i="0" dirty="0">
                <a:solidFill>
                  <a:srgbClr val="188398"/>
                </a:solidFill>
                <a:latin typeface="Calibri" panose="020F0502020204030204" pitchFamily="34" charset="0"/>
                <a:cs typeface="Calibri" panose="020F0502020204030204" pitchFamily="34" charset="0"/>
              </a:rPr>
              <a:t>αναλόγως με το μέγεθος τους, </a:t>
            </a:r>
          </a:p>
          <a:p>
            <a:pPr marL="1516063" indent="-981075">
              <a:lnSpc>
                <a:spcPct val="100000"/>
              </a:lnSpc>
              <a:buFont typeface="Arial" panose="020B0604020202020204" pitchFamily="34" charset="0"/>
              <a:buChar char="•"/>
            </a:pPr>
            <a:r>
              <a:rPr lang="el-GR" sz="2400" b="1" i="0" dirty="0">
                <a:solidFill>
                  <a:srgbClr val="188398"/>
                </a:solidFill>
                <a:latin typeface="Calibri" panose="020F0502020204030204" pitchFamily="34" charset="0"/>
                <a:cs typeface="Calibri" panose="020F0502020204030204" pitchFamily="34" charset="0"/>
              </a:rPr>
              <a:t>στο σύνολο τους, </a:t>
            </a:r>
          </a:p>
          <a:p>
            <a:pPr marL="1516063" indent="-981075">
              <a:lnSpc>
                <a:spcPct val="100000"/>
              </a:lnSpc>
              <a:buFont typeface="Arial" panose="020B0604020202020204" pitchFamily="34" charset="0"/>
              <a:buChar char="•"/>
            </a:pPr>
            <a:r>
              <a:rPr lang="el-GR" sz="2400" b="1" i="0" dirty="0">
                <a:solidFill>
                  <a:srgbClr val="188398"/>
                </a:solidFill>
                <a:latin typeface="Calibri" panose="020F0502020204030204" pitchFamily="34" charset="0"/>
                <a:cs typeface="Calibri" panose="020F0502020204030204" pitchFamily="34" charset="0"/>
              </a:rPr>
              <a:t>σε ποια συχνότητα, </a:t>
            </a:r>
          </a:p>
          <a:p>
            <a:pPr marL="1516063" indent="-981075">
              <a:lnSpc>
                <a:spcPct val="100000"/>
              </a:lnSpc>
              <a:buFont typeface="Arial" panose="020B0604020202020204" pitchFamily="34" charset="0"/>
              <a:buChar char="•"/>
            </a:pPr>
            <a:r>
              <a:rPr lang="el-GR" sz="2400" b="1" i="0" dirty="0">
                <a:solidFill>
                  <a:srgbClr val="188398"/>
                </a:solidFill>
                <a:latin typeface="Calibri" panose="020F0502020204030204" pitchFamily="34" charset="0"/>
                <a:cs typeface="Calibri" panose="020F0502020204030204" pitchFamily="34" charset="0"/>
              </a:rPr>
              <a:t>σε ποιο βαθμό δυσκολίας, </a:t>
            </a:r>
          </a:p>
          <a:p>
            <a:pPr marL="1516063" indent="-981075">
              <a:lnSpc>
                <a:spcPct val="100000"/>
              </a:lnSpc>
              <a:buFont typeface="Arial" panose="020B0604020202020204" pitchFamily="34" charset="0"/>
              <a:buChar char="•"/>
            </a:pPr>
            <a:r>
              <a:rPr lang="el-GR" sz="2400" b="1" i="0" dirty="0">
                <a:solidFill>
                  <a:srgbClr val="188398"/>
                </a:solidFill>
                <a:latin typeface="Calibri" panose="020F0502020204030204" pitchFamily="34" charset="0"/>
                <a:cs typeface="Calibri" panose="020F0502020204030204" pitchFamily="34" charset="0"/>
              </a:rPr>
              <a:t>στην πλειοψηφία ή εν μέρει αλλά σε τομέα ιδιαίτερης σημασίας/προοπτικής από πλευράς οικονομικής ανάπτυξης.</a:t>
            </a:r>
            <a:endParaRPr lang="el-GR" dirty="0">
              <a:sym typeface="Helvetica Neue"/>
            </a:endParaRPr>
          </a:p>
        </p:txBody>
      </p:sp>
    </p:spTree>
    <p:extLst>
      <p:ext uri="{BB962C8B-B14F-4D97-AF65-F5344CB8AC3E}">
        <p14:creationId xmlns:p14="http://schemas.microsoft.com/office/powerpoint/2010/main" val="33178030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3C61636-CF83-5C49-AF92-03E67795DC2A}"/>
              </a:ext>
            </a:extLst>
          </p:cNvPr>
          <p:cNvSpPr/>
          <p:nvPr/>
        </p:nvSpPr>
        <p:spPr>
          <a:xfrm>
            <a:off x="1" y="-70280"/>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Rectangle 17">
            <a:extLst>
              <a:ext uri="{FF2B5EF4-FFF2-40B4-BE49-F238E27FC236}">
                <a16:creationId xmlns:a16="http://schemas.microsoft.com/office/drawing/2014/main" id="{E5B064B5-EEAC-C74E-AF79-62104EDB850C}"/>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Rectangle 18">
            <a:extLst>
              <a:ext uri="{FF2B5EF4-FFF2-40B4-BE49-F238E27FC236}">
                <a16:creationId xmlns:a16="http://schemas.microsoft.com/office/drawing/2014/main" id="{BFB15FC8-E052-5742-8C60-098E1C4870E2}"/>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20" name="Image" descr="Image">
            <a:extLst>
              <a:ext uri="{FF2B5EF4-FFF2-40B4-BE49-F238E27FC236}">
                <a16:creationId xmlns:a16="http://schemas.microsoft.com/office/drawing/2014/main" id="{0191D887-44CE-3E4A-A9B5-9110390BB2D8}"/>
              </a:ext>
            </a:extLst>
          </p:cNvPr>
          <p:cNvPicPr>
            <a:picLocks noChangeAspect="1"/>
          </p:cNvPicPr>
          <p:nvPr/>
        </p:nvPicPr>
        <p:blipFill>
          <a:blip r:embed="rId3" cstate="print"/>
          <a:stretch>
            <a:fillRect/>
          </a:stretch>
        </p:blipFill>
        <p:spPr>
          <a:xfrm>
            <a:off x="8936984" y="10849301"/>
            <a:ext cx="15700723" cy="3345352"/>
          </a:xfrm>
          <a:prstGeom prst="rect">
            <a:avLst/>
          </a:prstGeom>
          <a:ln w="12700">
            <a:miter lim="400000"/>
          </a:ln>
        </p:spPr>
      </p:pic>
      <p:pic>
        <p:nvPicPr>
          <p:cNvPr id="21" name="Picture 20" descr="Graphical user interface, text&#10;&#10;Description automatically generated">
            <a:extLst>
              <a:ext uri="{FF2B5EF4-FFF2-40B4-BE49-F238E27FC236}">
                <a16:creationId xmlns:a16="http://schemas.microsoft.com/office/drawing/2014/main" id="{28AA38CB-98A2-BE4C-AAC1-968A7853C5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2"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A71316D2-080A-8D47-B3AB-28ABA550BCDB}"/>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8" name="headline goes here goes here">
            <a:extLst>
              <a:ext uri="{FF2B5EF4-FFF2-40B4-BE49-F238E27FC236}">
                <a16:creationId xmlns:a16="http://schemas.microsoft.com/office/drawing/2014/main" id="{B60B60E8-F8FB-144A-90EA-EAA09A0CAFBB}"/>
              </a:ext>
            </a:extLst>
          </p:cNvPr>
          <p:cNvSpPr txBox="1"/>
          <p:nvPr/>
        </p:nvSpPr>
        <p:spPr>
          <a:xfrm>
            <a:off x="848751" y="545786"/>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l-GR" sz="4400" dirty="0" err="1">
                <a:solidFill>
                  <a:schemeClr val="bg1"/>
                </a:solidFill>
                <a:latin typeface="Calibri" panose="020F0502020204030204" pitchFamily="34" charset="0"/>
                <a:cs typeface="Calibri" panose="020F0502020204030204" pitchFamily="34" charset="0"/>
              </a:rPr>
              <a:t>ΟικονομικΕς</a:t>
            </a:r>
            <a:r>
              <a:rPr lang="el-GR" sz="4400" dirty="0">
                <a:solidFill>
                  <a:schemeClr val="bg1"/>
                </a:solidFill>
                <a:latin typeface="Calibri" panose="020F0502020204030204" pitchFamily="34" charset="0"/>
                <a:cs typeface="Calibri" panose="020F0502020204030204" pitchFamily="34" charset="0"/>
              </a:rPr>
              <a:t> </a:t>
            </a:r>
            <a:r>
              <a:rPr lang="el-GR" sz="4400" dirty="0" err="1">
                <a:solidFill>
                  <a:schemeClr val="bg1"/>
                </a:solidFill>
                <a:latin typeface="Calibri" panose="020F0502020204030204" pitchFamily="34" charset="0"/>
                <a:cs typeface="Calibri" panose="020F0502020204030204" pitchFamily="34" charset="0"/>
              </a:rPr>
              <a:t>ΕπιπτΩσεις</a:t>
            </a:r>
            <a:r>
              <a:rPr lang="el-GR" sz="4400" dirty="0">
                <a:solidFill>
                  <a:schemeClr val="bg1"/>
                </a:solidFill>
                <a:latin typeface="Calibri" panose="020F0502020204030204" pitchFamily="34" charset="0"/>
                <a:cs typeface="Calibri" panose="020F0502020204030204" pitchFamily="34" charset="0"/>
              </a:rPr>
              <a:t> στο </a:t>
            </a:r>
            <a:r>
              <a:rPr lang="el-GR" sz="4400" dirty="0" err="1">
                <a:solidFill>
                  <a:schemeClr val="bg1"/>
                </a:solidFill>
                <a:latin typeface="Calibri" panose="020F0502020204030204" pitchFamily="34" charset="0"/>
                <a:cs typeface="Calibri" panose="020F0502020204030204" pitchFamily="34" charset="0"/>
              </a:rPr>
              <a:t>σΥνολο</a:t>
            </a:r>
            <a:r>
              <a:rPr lang="el-GR" sz="4400" dirty="0">
                <a:solidFill>
                  <a:schemeClr val="bg1"/>
                </a:solidFill>
                <a:latin typeface="Calibri" panose="020F0502020204030204" pitchFamily="34" charset="0"/>
                <a:cs typeface="Calibri" panose="020F0502020204030204" pitchFamily="34" charset="0"/>
              </a:rPr>
              <a:t> και στις </a:t>
            </a:r>
            <a:r>
              <a:rPr lang="el-GR" sz="4400" dirty="0" err="1">
                <a:solidFill>
                  <a:schemeClr val="bg1"/>
                </a:solidFill>
                <a:latin typeface="Calibri" panose="020F0502020204030204" pitchFamily="34" charset="0"/>
                <a:cs typeface="Calibri" panose="020F0502020204030204" pitchFamily="34" charset="0"/>
              </a:rPr>
              <a:t>επιμΕρους</a:t>
            </a:r>
            <a:r>
              <a:rPr lang="el-GR" sz="4400" dirty="0">
                <a:solidFill>
                  <a:schemeClr val="bg1"/>
                </a:solidFill>
                <a:latin typeface="Calibri" panose="020F0502020204030204" pitchFamily="34" charset="0"/>
                <a:cs typeface="Calibri" panose="020F0502020204030204" pitchFamily="34" charset="0"/>
              </a:rPr>
              <a:t> </a:t>
            </a:r>
            <a:r>
              <a:rPr lang="el-GR" sz="4400" dirty="0" err="1">
                <a:solidFill>
                  <a:schemeClr val="bg1"/>
                </a:solidFill>
                <a:latin typeface="Calibri" panose="020F0502020204030204" pitchFamily="34" charset="0"/>
                <a:cs typeface="Calibri" panose="020F0502020204030204" pitchFamily="34" charset="0"/>
              </a:rPr>
              <a:t>κατηγορΙες</a:t>
            </a:r>
            <a:r>
              <a:rPr lang="el-GR" sz="4400" dirty="0">
                <a:solidFill>
                  <a:schemeClr val="bg1"/>
                </a:solidFill>
                <a:latin typeface="Calibri" panose="020F0502020204030204" pitchFamily="34" charset="0"/>
                <a:cs typeface="Calibri" panose="020F0502020204030204" pitchFamily="34" charset="0"/>
              </a:rPr>
              <a:t> </a:t>
            </a:r>
            <a:r>
              <a:rPr lang="el-GR" sz="4400" dirty="0" err="1">
                <a:solidFill>
                  <a:schemeClr val="bg1"/>
                </a:solidFill>
                <a:latin typeface="Calibri" panose="020F0502020204030204" pitchFamily="34" charset="0"/>
                <a:cs typeface="Calibri" panose="020F0502020204030204" pitchFamily="34" charset="0"/>
              </a:rPr>
              <a:t>επιχειρΗσεων</a:t>
            </a:r>
            <a:r>
              <a:rPr lang="el-GR" sz="4400" dirty="0">
                <a:solidFill>
                  <a:schemeClr val="bg1"/>
                </a:solidFill>
                <a:latin typeface="Calibri" panose="020F0502020204030204" pitchFamily="34" charset="0"/>
                <a:cs typeface="Calibri" panose="020F0502020204030204" pitchFamily="34" charset="0"/>
              </a:rPr>
              <a:t> </a:t>
            </a:r>
            <a:r>
              <a:rPr lang="el-GR" sz="5500" dirty="0">
                <a:solidFill>
                  <a:schemeClr val="bg1"/>
                </a:solidFill>
                <a:latin typeface="Calibri" panose="020F0502020204030204" pitchFamily="34" charset="0"/>
                <a:cs typeface="Calibri" panose="020F0502020204030204" pitchFamily="34" charset="0"/>
              </a:rPr>
              <a:t> </a:t>
            </a:r>
          </a:p>
        </p:txBody>
      </p:sp>
      <p:sp>
        <p:nvSpPr>
          <p:cNvPr id="11"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44BA2C0F-85B7-449B-8034-A84C8137EF38}"/>
              </a:ext>
            </a:extLst>
          </p:cNvPr>
          <p:cNvSpPr txBox="1"/>
          <p:nvPr/>
        </p:nvSpPr>
        <p:spPr>
          <a:xfrm>
            <a:off x="869809" y="2289209"/>
            <a:ext cx="12883593" cy="94077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marL="571500" indent="-571500">
              <a:lnSpc>
                <a:spcPct val="100000"/>
              </a:lnSpc>
              <a:spcBef>
                <a:spcPts val="2000"/>
              </a:spcBef>
              <a:buFont typeface="Arial" panose="020B0604020202020204" pitchFamily="34" charset="0"/>
              <a:buChar char="•"/>
            </a:pPr>
            <a:r>
              <a:rPr lang="el-GR" sz="4200" b="1" i="0" dirty="0">
                <a:solidFill>
                  <a:srgbClr val="188398"/>
                </a:solidFill>
                <a:latin typeface="Calibri" panose="020F0502020204030204" pitchFamily="34" charset="0"/>
                <a:cs typeface="Calibri" panose="020F0502020204030204" pitchFamily="34" charset="0"/>
              </a:rPr>
              <a:t>Ποσοτικοποίηση Αντικτύπου στις επιχειρήσεις ανά κατηγορία βάσει μεγέθους</a:t>
            </a:r>
          </a:p>
          <a:p>
            <a:pPr marL="1516063" lvl="2" indent="-892175" algn="l">
              <a:spcBef>
                <a:spcPts val="2000"/>
              </a:spcBef>
              <a:buFont typeface="Arial" panose="020B0604020202020204" pitchFamily="34" charset="0"/>
              <a:buChar char="•"/>
            </a:pPr>
            <a:r>
              <a:rPr lang="el-GR" sz="3700" i="0" dirty="0">
                <a:solidFill>
                  <a:srgbClr val="188398"/>
                </a:solidFill>
                <a:latin typeface="Calibri" panose="020F0502020204030204" pitchFamily="34" charset="0"/>
                <a:cs typeface="Calibri" panose="020F0502020204030204" pitchFamily="34" charset="0"/>
              </a:rPr>
              <a:t> </a:t>
            </a:r>
            <a:r>
              <a:rPr lang="el-GR" sz="3700" b="0" dirty="0">
                <a:solidFill>
                  <a:srgbClr val="188398"/>
                </a:solidFill>
                <a:latin typeface="Calibri" panose="020F0502020204030204" pitchFamily="34" charset="0"/>
                <a:cs typeface="Calibri" panose="020F0502020204030204" pitchFamily="34" charset="0"/>
              </a:rPr>
              <a:t>Καταμέτρηση του αριθμού και του ποσοστού των επιχειρήσεων που επηρεάζονται βάσει μεγέθους</a:t>
            </a:r>
            <a:endParaRPr lang="el-GR" sz="3700" b="0" i="0" dirty="0">
              <a:solidFill>
                <a:srgbClr val="188398"/>
              </a:solidFill>
              <a:latin typeface="Calibri" panose="020F0502020204030204" pitchFamily="34" charset="0"/>
              <a:cs typeface="Calibri" panose="020F0502020204030204" pitchFamily="34" charset="0"/>
            </a:endParaRPr>
          </a:p>
          <a:p>
            <a:pPr marL="571500" indent="-571500">
              <a:lnSpc>
                <a:spcPct val="100000"/>
              </a:lnSpc>
              <a:spcBef>
                <a:spcPts val="2000"/>
              </a:spcBef>
              <a:buFont typeface="Arial" panose="020B0604020202020204" pitchFamily="34" charset="0"/>
              <a:buChar char="•"/>
            </a:pPr>
            <a:r>
              <a:rPr lang="el-GR" sz="4200" b="1" i="0" dirty="0">
                <a:solidFill>
                  <a:srgbClr val="188398"/>
                </a:solidFill>
                <a:latin typeface="Calibri" panose="020F0502020204030204" pitchFamily="34" charset="0"/>
                <a:cs typeface="Calibri" panose="020F0502020204030204" pitchFamily="34" charset="0"/>
              </a:rPr>
              <a:t>Αύξηση ΔΦ/Κόστους Συμμόρφωσης στις επιχειρήσεις</a:t>
            </a:r>
          </a:p>
          <a:p>
            <a:pPr marL="1516063" lvl="1" indent="-981075" algn="l">
              <a:spcBef>
                <a:spcPts val="2000"/>
              </a:spcBef>
              <a:buFont typeface="Arial" panose="020B0604020202020204" pitchFamily="34" charset="0"/>
              <a:buChar char="•"/>
            </a:pPr>
            <a:r>
              <a:rPr lang="el-GR" sz="3700" b="0" dirty="0">
                <a:solidFill>
                  <a:srgbClr val="188398"/>
                </a:solidFill>
                <a:latin typeface="Calibri" panose="020F0502020204030204" pitchFamily="34" charset="0"/>
                <a:cs typeface="Calibri" panose="020F0502020204030204" pitchFamily="34" charset="0"/>
              </a:rPr>
              <a:t>Διαπίστωση κατά πόσο ή όχι η προτεινόμενη νομοθεσία οδηγεί σε αύξηση του ΔΦ και του Κόστους Συμμόρφωσης για τις ΜΜΕ (ειδικά για τις πολύ μικρές και τις μικρές επιχειρήσεις) μέσω πρόσθετων νομικών υποχρεώσεων συμμόρφωσης.</a:t>
            </a:r>
            <a:r>
              <a:rPr lang="el-GR" sz="3700" b="0" i="0" dirty="0">
                <a:solidFill>
                  <a:srgbClr val="188398"/>
                </a:solidFill>
                <a:latin typeface="Calibri" panose="020F0502020204030204" pitchFamily="34" charset="0"/>
                <a:cs typeface="Calibri" panose="020F0502020204030204" pitchFamily="34" charset="0"/>
              </a:rPr>
              <a:t> </a:t>
            </a:r>
          </a:p>
          <a:p>
            <a:pPr marL="571500" indent="-571500">
              <a:lnSpc>
                <a:spcPct val="100000"/>
              </a:lnSpc>
              <a:spcBef>
                <a:spcPts val="2000"/>
              </a:spcBef>
              <a:buFont typeface="Arial" panose="020B0604020202020204" pitchFamily="34" charset="0"/>
              <a:buChar char="•"/>
            </a:pPr>
            <a:r>
              <a:rPr lang="el-GR" sz="4200" b="1" i="0" dirty="0">
                <a:solidFill>
                  <a:srgbClr val="188398"/>
                </a:solidFill>
                <a:latin typeface="Calibri" panose="020F0502020204030204" pitchFamily="34" charset="0"/>
                <a:cs typeface="Calibri" panose="020F0502020204030204" pitchFamily="34" charset="0"/>
              </a:rPr>
              <a:t>Αναφορά στο Μέγεθος</a:t>
            </a:r>
          </a:p>
          <a:p>
            <a:pPr marL="1516063" indent="-981075">
              <a:lnSpc>
                <a:spcPct val="100000"/>
              </a:lnSpc>
              <a:buFont typeface="Arial" panose="020B0604020202020204" pitchFamily="34" charset="0"/>
              <a:buChar char="•"/>
            </a:pPr>
            <a:r>
              <a:rPr lang="el-GR" sz="3700" i="0" dirty="0">
                <a:solidFill>
                  <a:srgbClr val="188398"/>
                </a:solidFill>
                <a:latin typeface="Calibri" panose="020F0502020204030204" pitchFamily="34" charset="0"/>
                <a:cs typeface="Calibri" panose="020F0502020204030204" pitchFamily="34" charset="0"/>
                <a:sym typeface="Helvetica Neue"/>
              </a:rPr>
              <a:t>Πολύ μικρές (0-9 υπ., ≤ €2 εκ. ΚΕ ανά έτος )</a:t>
            </a:r>
          </a:p>
          <a:p>
            <a:pPr marL="1516063" indent="-981075">
              <a:lnSpc>
                <a:spcPct val="100000"/>
              </a:lnSpc>
              <a:buFont typeface="Arial" panose="020B0604020202020204" pitchFamily="34" charset="0"/>
              <a:buChar char="•"/>
            </a:pPr>
            <a:r>
              <a:rPr lang="el-GR" sz="3700" i="0" dirty="0">
                <a:solidFill>
                  <a:srgbClr val="188398"/>
                </a:solidFill>
                <a:latin typeface="Calibri" panose="020F0502020204030204" pitchFamily="34" charset="0"/>
                <a:cs typeface="Calibri" panose="020F0502020204030204" pitchFamily="34" charset="0"/>
                <a:sym typeface="Helvetica Neue"/>
              </a:rPr>
              <a:t>Μικρές (10-49 υπ., ≤ €10 εκ. ΚΕ ανά έτος)</a:t>
            </a:r>
          </a:p>
          <a:p>
            <a:pPr marL="1516063" indent="-981075">
              <a:lnSpc>
                <a:spcPct val="100000"/>
              </a:lnSpc>
              <a:buFont typeface="Arial" panose="020B0604020202020204" pitchFamily="34" charset="0"/>
              <a:buChar char="•"/>
            </a:pPr>
            <a:r>
              <a:rPr lang="el-GR" sz="3700" i="0" dirty="0">
                <a:solidFill>
                  <a:srgbClr val="188398"/>
                </a:solidFill>
                <a:latin typeface="Calibri" panose="020F0502020204030204" pitchFamily="34" charset="0"/>
                <a:cs typeface="Calibri" panose="020F0502020204030204" pitchFamily="34" charset="0"/>
                <a:sym typeface="Helvetica Neue"/>
              </a:rPr>
              <a:t>Μεσαίες (50-249 υπ., ≤ €50 εκ. ΚΕ ανά έτος)</a:t>
            </a:r>
          </a:p>
        </p:txBody>
      </p:sp>
      <p:sp>
        <p:nvSpPr>
          <p:cNvPr id="12"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058F165D-E285-453A-BBB3-85C75CD07717}"/>
              </a:ext>
            </a:extLst>
          </p:cNvPr>
          <p:cNvSpPr txBox="1"/>
          <p:nvPr/>
        </p:nvSpPr>
        <p:spPr>
          <a:xfrm>
            <a:off x="14623211" y="2351786"/>
            <a:ext cx="9409981" cy="67967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marL="571500" indent="-571500">
              <a:lnSpc>
                <a:spcPct val="100000"/>
              </a:lnSpc>
              <a:spcBef>
                <a:spcPts val="600"/>
              </a:spcBef>
              <a:buFont typeface="Arial" panose="020B0604020202020204" pitchFamily="34" charset="0"/>
              <a:buChar char="•"/>
            </a:pPr>
            <a:r>
              <a:rPr lang="el-GR" sz="4200" b="1" i="0" dirty="0">
                <a:solidFill>
                  <a:srgbClr val="188398"/>
                </a:solidFill>
                <a:latin typeface="Calibri" panose="020F0502020204030204" pitchFamily="34" charset="0"/>
                <a:cs typeface="Calibri" panose="020F0502020204030204" pitchFamily="34" charset="0"/>
              </a:rPr>
              <a:t>υπολογισμός Διοικητικού Φόρτου (ΔΦ) ανά κατηγορία επιχειρήσεων (μέγεθος) και συνολικά σε (€). </a:t>
            </a:r>
          </a:p>
          <a:p>
            <a:pPr>
              <a:lnSpc>
                <a:spcPct val="100000"/>
              </a:lnSpc>
              <a:spcBef>
                <a:spcPts val="600"/>
              </a:spcBef>
            </a:pPr>
            <a:endParaRPr lang="el-GR" sz="4200" b="1" i="0" dirty="0">
              <a:solidFill>
                <a:srgbClr val="188398"/>
              </a:solidFill>
              <a:latin typeface="Calibri" panose="020F0502020204030204" pitchFamily="34" charset="0"/>
              <a:cs typeface="Calibri" panose="020F0502020204030204" pitchFamily="34" charset="0"/>
            </a:endParaRPr>
          </a:p>
          <a:p>
            <a:pPr marL="571500" indent="-571500">
              <a:lnSpc>
                <a:spcPct val="100000"/>
              </a:lnSpc>
              <a:spcBef>
                <a:spcPts val="600"/>
              </a:spcBef>
              <a:buFont typeface="Arial" panose="020B0604020202020204" pitchFamily="34" charset="0"/>
              <a:buChar char="•"/>
            </a:pPr>
            <a:r>
              <a:rPr lang="el-GR" sz="4200" b="1" i="0" dirty="0">
                <a:solidFill>
                  <a:srgbClr val="188398"/>
                </a:solidFill>
                <a:latin typeface="Calibri" panose="020F0502020204030204" pitchFamily="34" charset="0"/>
                <a:cs typeface="Calibri" panose="020F0502020204030204" pitchFamily="34" charset="0"/>
              </a:rPr>
              <a:t>Ποιοτική προσέγγιση για ΔΦ  επιχειρήσεων σε περίπτωση που δεν μπορεί να </a:t>
            </a:r>
            <a:r>
              <a:rPr lang="el-GR" sz="4200" b="1" i="0" dirty="0" err="1">
                <a:solidFill>
                  <a:srgbClr val="188398"/>
                </a:solidFill>
                <a:latin typeface="Calibri" panose="020F0502020204030204" pitchFamily="34" charset="0"/>
                <a:cs typeface="Calibri" panose="020F0502020204030204" pitchFamily="34" charset="0"/>
              </a:rPr>
              <a:t>ποσοτικοποιηθεί</a:t>
            </a:r>
            <a:r>
              <a:rPr lang="el-GR" sz="4200" b="1" i="0" dirty="0">
                <a:solidFill>
                  <a:srgbClr val="188398"/>
                </a:solidFill>
                <a:latin typeface="Calibri" panose="020F0502020204030204" pitchFamily="34" charset="0"/>
                <a:cs typeface="Calibri" panose="020F0502020204030204" pitchFamily="34" charset="0"/>
              </a:rPr>
              <a:t>.</a:t>
            </a:r>
          </a:p>
          <a:p>
            <a:pPr>
              <a:lnSpc>
                <a:spcPct val="100000"/>
              </a:lnSpc>
              <a:spcBef>
                <a:spcPts val="600"/>
              </a:spcBef>
            </a:pPr>
            <a:endParaRPr lang="el-GR" sz="3700" i="0" dirty="0">
              <a:solidFill>
                <a:srgbClr val="188398"/>
              </a:solidFill>
              <a:latin typeface="Calibri" panose="020F0502020204030204" pitchFamily="34" charset="0"/>
              <a:cs typeface="Calibri" panose="020F0502020204030204" pitchFamily="34" charset="0"/>
            </a:endParaRPr>
          </a:p>
          <a:p>
            <a:pPr marL="571500" indent="-571500">
              <a:lnSpc>
                <a:spcPct val="100000"/>
              </a:lnSpc>
              <a:spcBef>
                <a:spcPts val="600"/>
              </a:spcBef>
              <a:buFont typeface="Arial" panose="020B0604020202020204" pitchFamily="34" charset="0"/>
              <a:buChar char="•"/>
            </a:pPr>
            <a:r>
              <a:rPr lang="el-GR" sz="4200" b="1" i="0" dirty="0">
                <a:solidFill>
                  <a:srgbClr val="188398"/>
                </a:solidFill>
                <a:latin typeface="Calibri" panose="020F0502020204030204" pitchFamily="34" charset="0"/>
                <a:cs typeface="Calibri" panose="020F0502020204030204" pitchFamily="34" charset="0"/>
              </a:rPr>
              <a:t>Επιπτώσεις στα Έσοδα/Δαπάνες μίας Επιχείρησης </a:t>
            </a:r>
          </a:p>
        </p:txBody>
      </p:sp>
    </p:spTree>
    <p:extLst>
      <p:ext uri="{BB962C8B-B14F-4D97-AF65-F5344CB8AC3E}">
        <p14:creationId xmlns:p14="http://schemas.microsoft.com/office/powerpoint/2010/main" val="30491886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3C61636-CF83-5C49-AF92-03E67795DC2A}"/>
              </a:ext>
            </a:extLst>
          </p:cNvPr>
          <p:cNvSpPr/>
          <p:nvPr/>
        </p:nvSpPr>
        <p:spPr>
          <a:xfrm>
            <a:off x="1" y="-70280"/>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Rectangle 17">
            <a:extLst>
              <a:ext uri="{FF2B5EF4-FFF2-40B4-BE49-F238E27FC236}">
                <a16:creationId xmlns:a16="http://schemas.microsoft.com/office/drawing/2014/main" id="{E5B064B5-EEAC-C74E-AF79-62104EDB850C}"/>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Rectangle 18">
            <a:extLst>
              <a:ext uri="{FF2B5EF4-FFF2-40B4-BE49-F238E27FC236}">
                <a16:creationId xmlns:a16="http://schemas.microsoft.com/office/drawing/2014/main" id="{BFB15FC8-E052-5742-8C60-098E1C4870E2}"/>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20" name="Image" descr="Image">
            <a:extLst>
              <a:ext uri="{FF2B5EF4-FFF2-40B4-BE49-F238E27FC236}">
                <a16:creationId xmlns:a16="http://schemas.microsoft.com/office/drawing/2014/main" id="{0191D887-44CE-3E4A-A9B5-9110390BB2D8}"/>
              </a:ext>
            </a:extLst>
          </p:cNvPr>
          <p:cNvPicPr>
            <a:picLocks noChangeAspect="1"/>
          </p:cNvPicPr>
          <p:nvPr/>
        </p:nvPicPr>
        <p:blipFill>
          <a:blip r:embed="rId3" cstate="print"/>
          <a:stretch>
            <a:fillRect/>
          </a:stretch>
        </p:blipFill>
        <p:spPr>
          <a:xfrm>
            <a:off x="8936984" y="10849301"/>
            <a:ext cx="15700723" cy="3345352"/>
          </a:xfrm>
          <a:prstGeom prst="rect">
            <a:avLst/>
          </a:prstGeom>
          <a:ln w="12700">
            <a:miter lim="400000"/>
          </a:ln>
        </p:spPr>
      </p:pic>
      <p:pic>
        <p:nvPicPr>
          <p:cNvPr id="21" name="Picture 20" descr="Graphical user interface, text&#10;&#10;Description automatically generated">
            <a:extLst>
              <a:ext uri="{FF2B5EF4-FFF2-40B4-BE49-F238E27FC236}">
                <a16:creationId xmlns:a16="http://schemas.microsoft.com/office/drawing/2014/main" id="{28AA38CB-98A2-BE4C-AAC1-968A7853C5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2"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A71316D2-080A-8D47-B3AB-28ABA550BCDB}"/>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8" name="headline goes here goes here">
            <a:extLst>
              <a:ext uri="{FF2B5EF4-FFF2-40B4-BE49-F238E27FC236}">
                <a16:creationId xmlns:a16="http://schemas.microsoft.com/office/drawing/2014/main" id="{B60B60E8-F8FB-144A-90EA-EAA09A0CAFBB}"/>
              </a:ext>
            </a:extLst>
          </p:cNvPr>
          <p:cNvSpPr txBox="1"/>
          <p:nvPr/>
        </p:nvSpPr>
        <p:spPr>
          <a:xfrm>
            <a:off x="848751" y="545786"/>
            <a:ext cx="23184441" cy="10332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l-GR" sz="5400" dirty="0" err="1">
                <a:solidFill>
                  <a:schemeClr val="bg1"/>
                </a:solidFill>
                <a:latin typeface="Calibri" panose="020F0502020204030204" pitchFamily="34" charset="0"/>
                <a:cs typeface="Calibri" panose="020F0502020204030204" pitchFamily="34" charset="0"/>
              </a:rPr>
              <a:t>αντισταθμιστικΑ</a:t>
            </a:r>
            <a:r>
              <a:rPr lang="el-GR" sz="5400" dirty="0">
                <a:solidFill>
                  <a:schemeClr val="bg1"/>
                </a:solidFill>
                <a:latin typeface="Calibri" panose="020F0502020204030204" pitchFamily="34" charset="0"/>
                <a:cs typeface="Calibri" panose="020F0502020204030204" pitchFamily="34" charset="0"/>
              </a:rPr>
              <a:t> </a:t>
            </a:r>
            <a:r>
              <a:rPr lang="el-GR" sz="5400" dirty="0" err="1">
                <a:solidFill>
                  <a:schemeClr val="bg1"/>
                </a:solidFill>
                <a:latin typeface="Calibri" panose="020F0502020204030204" pitchFamily="34" charset="0"/>
                <a:cs typeface="Calibri" panose="020F0502020204030204" pitchFamily="34" charset="0"/>
              </a:rPr>
              <a:t>μΕτρΑ</a:t>
            </a:r>
            <a:r>
              <a:rPr lang="el-GR" sz="5400" dirty="0">
                <a:solidFill>
                  <a:schemeClr val="bg1"/>
                </a:solidFill>
                <a:latin typeface="Calibri" panose="020F0502020204030204" pitchFamily="34" charset="0"/>
                <a:cs typeface="Calibri" panose="020F0502020204030204" pitchFamily="34" charset="0"/>
              </a:rPr>
              <a:t> </a:t>
            </a:r>
          </a:p>
        </p:txBody>
      </p:sp>
      <p:sp>
        <p:nvSpPr>
          <p:cNvPr id="11"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44BA2C0F-85B7-449B-8034-A84C8137EF38}"/>
              </a:ext>
            </a:extLst>
          </p:cNvPr>
          <p:cNvSpPr txBox="1"/>
          <p:nvPr/>
        </p:nvSpPr>
        <p:spPr>
          <a:xfrm>
            <a:off x="869809" y="2289209"/>
            <a:ext cx="12883593" cy="104182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marL="571500" indent="-571500">
              <a:lnSpc>
                <a:spcPct val="100000"/>
              </a:lnSpc>
              <a:spcBef>
                <a:spcPts val="600"/>
              </a:spcBef>
              <a:buFont typeface="Arial" panose="020B0604020202020204" pitchFamily="34" charset="0"/>
              <a:buChar char="•"/>
            </a:pPr>
            <a:r>
              <a:rPr lang="el-GR" sz="4200" b="1" i="0" dirty="0">
                <a:solidFill>
                  <a:srgbClr val="188398"/>
                </a:solidFill>
                <a:latin typeface="Calibri" panose="020F0502020204030204" pitchFamily="34" charset="0"/>
                <a:cs typeface="Calibri" panose="020F0502020204030204" pitchFamily="34" charset="0"/>
              </a:rPr>
              <a:t>Αξιολόγηση μέτρων μετριασμού ή αντισταθμιστικών μέτρων για μικρές/πολύ μικρές επιχειρήσεις</a:t>
            </a:r>
          </a:p>
          <a:p>
            <a:pPr marL="1516063" lvl="2" indent="-892175" algn="l">
              <a:spcBef>
                <a:spcPts val="2000"/>
              </a:spcBef>
              <a:buFont typeface="Arial" panose="020B0604020202020204" pitchFamily="34" charset="0"/>
              <a:buChar char="•"/>
            </a:pPr>
            <a:r>
              <a:rPr lang="el-GR" sz="3700" dirty="0">
                <a:solidFill>
                  <a:srgbClr val="188398"/>
                </a:solidFill>
                <a:latin typeface="Calibri" panose="020F0502020204030204" pitchFamily="34" charset="0"/>
                <a:cs typeface="Calibri" panose="020F0502020204030204" pitchFamily="34" charset="0"/>
              </a:rPr>
              <a:t>Παραδείγματα μέτρων μετριασμού στον Οδηγό ΑΑ-SME Test αποτελούν τα ακόλουθα: </a:t>
            </a:r>
          </a:p>
          <a:p>
            <a:pPr marL="2252663" lvl="2" indent="-736600" algn="l">
              <a:spcBef>
                <a:spcPts val="600"/>
              </a:spcBef>
              <a:buFont typeface="+mj-lt"/>
              <a:buAutoNum type="arabicPeriod"/>
            </a:pPr>
            <a:r>
              <a:rPr lang="el-GR" sz="3700" b="0" dirty="0">
                <a:solidFill>
                  <a:srgbClr val="188398"/>
                </a:solidFill>
                <a:latin typeface="Calibri" panose="020F0502020204030204" pitchFamily="34" charset="0"/>
                <a:cs typeface="Calibri" panose="020F0502020204030204" pitchFamily="34" charset="0"/>
              </a:rPr>
              <a:t>Πλήρης ή μερική απαλλαγή </a:t>
            </a:r>
          </a:p>
          <a:p>
            <a:pPr marL="2252663" lvl="2" indent="-736600" algn="l">
              <a:spcBef>
                <a:spcPts val="600"/>
              </a:spcBef>
              <a:buFont typeface="+mj-lt"/>
              <a:buAutoNum type="arabicPeriod"/>
            </a:pPr>
            <a:r>
              <a:rPr lang="el-GR" sz="3700" b="0" dirty="0">
                <a:solidFill>
                  <a:srgbClr val="188398"/>
                </a:solidFill>
                <a:latin typeface="Calibri" panose="020F0502020204030204" pitchFamily="34" charset="0"/>
                <a:cs typeface="Calibri" panose="020F0502020204030204" pitchFamily="34" charset="0"/>
              </a:rPr>
              <a:t>Προσωρινές εξαιρέσεις ή διευκολύνσεις </a:t>
            </a:r>
          </a:p>
          <a:p>
            <a:pPr marL="2252663" lvl="2" indent="-736600" algn="l">
              <a:spcBef>
                <a:spcPts val="600"/>
              </a:spcBef>
              <a:buFont typeface="+mj-lt"/>
              <a:buAutoNum type="arabicPeriod"/>
            </a:pPr>
            <a:r>
              <a:rPr lang="el-GR" sz="3700" b="0" dirty="0">
                <a:solidFill>
                  <a:srgbClr val="188398"/>
                </a:solidFill>
                <a:latin typeface="Calibri" panose="020F0502020204030204" pitchFamily="34" charset="0"/>
                <a:cs typeface="Calibri" panose="020F0502020204030204" pitchFamily="34" charset="0"/>
              </a:rPr>
              <a:t>Φορολογικές ελαφρύνσεις ή άμεση οικονομική ενίσχυση για σκοπούς αντιστάθμισης του κόστους </a:t>
            </a:r>
          </a:p>
          <a:p>
            <a:pPr marL="2252663" lvl="2" indent="-736600" algn="l">
              <a:spcBef>
                <a:spcPts val="600"/>
              </a:spcBef>
              <a:buFont typeface="+mj-lt"/>
              <a:buAutoNum type="arabicPeriod"/>
            </a:pPr>
            <a:r>
              <a:rPr lang="el-GR" sz="3700" b="0" dirty="0">
                <a:solidFill>
                  <a:srgbClr val="188398"/>
                </a:solidFill>
                <a:latin typeface="Calibri" panose="020F0502020204030204" pitchFamily="34" charset="0"/>
                <a:cs typeface="Calibri" panose="020F0502020204030204" pitchFamily="34" charset="0"/>
              </a:rPr>
              <a:t>Μειωμένα τέλη ή προσαρμοσμένα βάσει μεγέθους ή βάσει άλλων ειδικών παραγόντων  </a:t>
            </a:r>
          </a:p>
          <a:p>
            <a:pPr marL="2252663" lvl="2" indent="-736600" algn="l">
              <a:spcBef>
                <a:spcPts val="600"/>
              </a:spcBef>
              <a:buFont typeface="+mj-lt"/>
              <a:buAutoNum type="arabicPeriod"/>
            </a:pPr>
            <a:r>
              <a:rPr lang="el-GR" sz="3700" b="0" dirty="0">
                <a:solidFill>
                  <a:srgbClr val="188398"/>
                </a:solidFill>
                <a:latin typeface="Calibri" panose="020F0502020204030204" pitchFamily="34" charset="0"/>
                <a:cs typeface="Calibri" panose="020F0502020204030204" pitchFamily="34" charset="0"/>
              </a:rPr>
              <a:t>Απλούστευση ή περιορισμός των υποχρεώσεων συμμόρφωσης</a:t>
            </a:r>
          </a:p>
          <a:p>
            <a:pPr marL="2252663" lvl="2" indent="-736600" algn="l">
              <a:spcBef>
                <a:spcPts val="600"/>
              </a:spcBef>
              <a:buFont typeface="+mj-lt"/>
              <a:buAutoNum type="arabicPeriod"/>
            </a:pPr>
            <a:r>
              <a:rPr lang="el-GR" sz="3700" b="0" dirty="0">
                <a:solidFill>
                  <a:srgbClr val="188398"/>
                </a:solidFill>
                <a:latin typeface="Calibri" panose="020F0502020204030204" pitchFamily="34" charset="0"/>
                <a:cs typeface="Calibri" panose="020F0502020204030204" pitchFamily="34" charset="0"/>
              </a:rPr>
              <a:t>Ενημερωτικές εκστρατείες/οδηγοί, </a:t>
            </a:r>
            <a:r>
              <a:rPr lang="el-GR" sz="3700" b="0" dirty="0" err="1">
                <a:solidFill>
                  <a:srgbClr val="188398"/>
                </a:solidFill>
                <a:latin typeface="Calibri" panose="020F0502020204030204" pitchFamily="34" charset="0"/>
                <a:cs typeface="Calibri" panose="020F0502020204030204" pitchFamily="34" charset="0"/>
              </a:rPr>
              <a:t>κλπ</a:t>
            </a:r>
            <a:r>
              <a:rPr lang="el-GR" sz="3700" b="0" dirty="0">
                <a:solidFill>
                  <a:srgbClr val="188398"/>
                </a:solidFill>
                <a:latin typeface="Calibri" panose="020F0502020204030204" pitchFamily="34" charset="0"/>
                <a:cs typeface="Calibri" panose="020F0502020204030204" pitchFamily="34" charset="0"/>
              </a:rPr>
              <a:t>  </a:t>
            </a:r>
          </a:p>
          <a:p>
            <a:pPr marL="2252663" lvl="2" indent="-736600" algn="l">
              <a:spcBef>
                <a:spcPts val="600"/>
              </a:spcBef>
              <a:buFont typeface="+mj-lt"/>
              <a:buAutoNum type="arabicPeriod"/>
            </a:pPr>
            <a:r>
              <a:rPr lang="el-GR" sz="3700" b="0" dirty="0">
                <a:solidFill>
                  <a:srgbClr val="188398"/>
                </a:solidFill>
                <a:latin typeface="Calibri" panose="020F0502020204030204" pitchFamily="34" charset="0"/>
                <a:cs typeface="Calibri" panose="020F0502020204030204" pitchFamily="34" charset="0"/>
              </a:rPr>
              <a:t>Συστηματική εξέταση και προώθηση δράσεων απλούστευσης</a:t>
            </a:r>
            <a:r>
              <a:rPr lang="el-GR" sz="3700" dirty="0">
                <a:solidFill>
                  <a:srgbClr val="188398"/>
                </a:solidFill>
                <a:latin typeface="Calibri" panose="020F0502020204030204" pitchFamily="34" charset="0"/>
                <a:cs typeface="Calibri" panose="020F0502020204030204" pitchFamily="34" charset="0"/>
              </a:rPr>
              <a:t> </a:t>
            </a:r>
          </a:p>
          <a:p>
            <a:pPr marL="623888" lvl="2" indent="0" algn="l">
              <a:spcBef>
                <a:spcPts val="2000"/>
              </a:spcBef>
            </a:pPr>
            <a:endParaRPr lang="el-GR" sz="3700" i="0" dirty="0">
              <a:solidFill>
                <a:srgbClr val="188398"/>
              </a:solidFill>
              <a:latin typeface="Calibri" panose="020F0502020204030204" pitchFamily="34" charset="0"/>
              <a:cs typeface="Calibri" panose="020F0502020204030204" pitchFamily="34" charset="0"/>
              <a:sym typeface="Helvetica Neue"/>
            </a:endParaRPr>
          </a:p>
        </p:txBody>
      </p:sp>
      <p:sp>
        <p:nvSpPr>
          <p:cNvPr id="12"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058F165D-E285-453A-BBB3-85C75CD07717}"/>
              </a:ext>
            </a:extLst>
          </p:cNvPr>
          <p:cNvSpPr txBox="1"/>
          <p:nvPr/>
        </p:nvSpPr>
        <p:spPr>
          <a:xfrm>
            <a:off x="14623211" y="2351786"/>
            <a:ext cx="9409981" cy="15440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nSpc>
                <a:spcPct val="100000"/>
              </a:lnSpc>
              <a:spcBef>
                <a:spcPts val="600"/>
              </a:spcBef>
            </a:pPr>
            <a:endParaRPr lang="el-GR" sz="4200" b="1" i="0" dirty="0">
              <a:solidFill>
                <a:srgbClr val="188398"/>
              </a:solidFill>
              <a:latin typeface="Calibri" panose="020F0502020204030204" pitchFamily="34" charset="0"/>
              <a:cs typeface="Calibri" panose="020F0502020204030204" pitchFamily="34" charset="0"/>
            </a:endParaRPr>
          </a:p>
          <a:p>
            <a:pPr marL="571500" indent="-571500">
              <a:lnSpc>
                <a:spcPct val="100000"/>
              </a:lnSpc>
              <a:spcBef>
                <a:spcPts val="2000"/>
              </a:spcBef>
              <a:buFont typeface="Arial" panose="020B0604020202020204" pitchFamily="34" charset="0"/>
              <a:buChar char="•"/>
            </a:pPr>
            <a:endParaRPr lang="el-GR" dirty="0">
              <a:sym typeface="Helvetica Neue"/>
            </a:endParaRPr>
          </a:p>
        </p:txBody>
      </p:sp>
    </p:spTree>
    <p:extLst>
      <p:ext uri="{BB962C8B-B14F-4D97-AF65-F5344CB8AC3E}">
        <p14:creationId xmlns:p14="http://schemas.microsoft.com/office/powerpoint/2010/main" val="40643661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3C61636-CF83-5C49-AF92-03E67795DC2A}"/>
              </a:ext>
            </a:extLst>
          </p:cNvPr>
          <p:cNvSpPr/>
          <p:nvPr/>
        </p:nvSpPr>
        <p:spPr>
          <a:xfrm>
            <a:off x="1" y="-70280"/>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Rectangle 17">
            <a:extLst>
              <a:ext uri="{FF2B5EF4-FFF2-40B4-BE49-F238E27FC236}">
                <a16:creationId xmlns:a16="http://schemas.microsoft.com/office/drawing/2014/main" id="{E5B064B5-EEAC-C74E-AF79-62104EDB850C}"/>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Rectangle 18">
            <a:extLst>
              <a:ext uri="{FF2B5EF4-FFF2-40B4-BE49-F238E27FC236}">
                <a16:creationId xmlns:a16="http://schemas.microsoft.com/office/drawing/2014/main" id="{BFB15FC8-E052-5742-8C60-098E1C4870E2}"/>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20" name="Image" descr="Image">
            <a:extLst>
              <a:ext uri="{FF2B5EF4-FFF2-40B4-BE49-F238E27FC236}">
                <a16:creationId xmlns:a16="http://schemas.microsoft.com/office/drawing/2014/main" id="{0191D887-44CE-3E4A-A9B5-9110390BB2D8}"/>
              </a:ext>
            </a:extLst>
          </p:cNvPr>
          <p:cNvPicPr>
            <a:picLocks noChangeAspect="1"/>
          </p:cNvPicPr>
          <p:nvPr/>
        </p:nvPicPr>
        <p:blipFill>
          <a:blip r:embed="rId3" cstate="print"/>
          <a:stretch>
            <a:fillRect/>
          </a:stretch>
        </p:blipFill>
        <p:spPr>
          <a:xfrm>
            <a:off x="8936984" y="10849301"/>
            <a:ext cx="15700723" cy="3345352"/>
          </a:xfrm>
          <a:prstGeom prst="rect">
            <a:avLst/>
          </a:prstGeom>
          <a:ln w="12700">
            <a:miter lim="400000"/>
          </a:ln>
        </p:spPr>
      </p:pic>
      <p:pic>
        <p:nvPicPr>
          <p:cNvPr id="21" name="Picture 20" descr="Graphical user interface, text&#10;&#10;Description automatically generated">
            <a:extLst>
              <a:ext uri="{FF2B5EF4-FFF2-40B4-BE49-F238E27FC236}">
                <a16:creationId xmlns:a16="http://schemas.microsoft.com/office/drawing/2014/main" id="{28AA38CB-98A2-BE4C-AAC1-968A7853C5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2"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A71316D2-080A-8D47-B3AB-28ABA550BCDB}"/>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8" name="headline goes here goes here">
            <a:extLst>
              <a:ext uri="{FF2B5EF4-FFF2-40B4-BE49-F238E27FC236}">
                <a16:creationId xmlns:a16="http://schemas.microsoft.com/office/drawing/2014/main" id="{B60B60E8-F8FB-144A-90EA-EAA09A0CAFBB}"/>
              </a:ext>
            </a:extLst>
          </p:cNvPr>
          <p:cNvSpPr txBox="1"/>
          <p:nvPr/>
        </p:nvSpPr>
        <p:spPr>
          <a:xfrm>
            <a:off x="848751" y="545786"/>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l-GR" sz="5500" dirty="0">
                <a:solidFill>
                  <a:schemeClr val="bg1"/>
                </a:solidFill>
                <a:latin typeface="Calibri" panose="020F0502020204030204" pitchFamily="34" charset="0"/>
                <a:cs typeface="Calibri" panose="020F0502020204030204" pitchFamily="34" charset="0"/>
              </a:rPr>
              <a:t>ΔΙΑΔΙΚΑΣΙΑ ΑΞΙΟΛΟΓΗΣΗΣ </a:t>
            </a:r>
            <a:r>
              <a:rPr lang="en-US" sz="5500" dirty="0">
                <a:solidFill>
                  <a:schemeClr val="bg1"/>
                </a:solidFill>
                <a:latin typeface="Calibri" panose="020F0502020204030204" pitchFamily="34" charset="0"/>
                <a:cs typeface="Calibri" panose="020F0502020204030204" pitchFamily="34" charset="0"/>
              </a:rPr>
              <a:t>SME TEST</a:t>
            </a:r>
            <a:r>
              <a:rPr lang="el-GR" sz="5500" dirty="0">
                <a:solidFill>
                  <a:schemeClr val="bg1"/>
                </a:solidFill>
                <a:latin typeface="Calibri" panose="020F0502020204030204" pitchFamily="34" charset="0"/>
                <a:cs typeface="Calibri" panose="020F0502020204030204" pitchFamily="34" charset="0"/>
              </a:rPr>
              <a:t> </a:t>
            </a:r>
          </a:p>
        </p:txBody>
      </p:sp>
      <p:pic>
        <p:nvPicPr>
          <p:cNvPr id="40" name="Picture 39">
            <a:extLst>
              <a:ext uri="{FF2B5EF4-FFF2-40B4-BE49-F238E27FC236}">
                <a16:creationId xmlns:a16="http://schemas.microsoft.com/office/drawing/2014/main" id="{58285A4A-C079-42F4-A9FD-8408FAB0C581}"/>
              </a:ext>
            </a:extLst>
          </p:cNvPr>
          <p:cNvPicPr>
            <a:picLocks noChangeAspect="1"/>
          </p:cNvPicPr>
          <p:nvPr/>
        </p:nvPicPr>
        <p:blipFill>
          <a:blip r:embed="rId5"/>
          <a:stretch>
            <a:fillRect/>
          </a:stretch>
        </p:blipFill>
        <p:spPr>
          <a:xfrm>
            <a:off x="1784195" y="1592815"/>
            <a:ext cx="19626146" cy="11287715"/>
          </a:xfrm>
          <a:prstGeom prst="rect">
            <a:avLst/>
          </a:prstGeom>
        </p:spPr>
      </p:pic>
    </p:spTree>
    <p:extLst>
      <p:ext uri="{BB962C8B-B14F-4D97-AF65-F5344CB8AC3E}">
        <p14:creationId xmlns:p14="http://schemas.microsoft.com/office/powerpoint/2010/main" val="2048910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3C61636-CF83-5C49-AF92-03E67795DC2A}"/>
              </a:ext>
            </a:extLst>
          </p:cNvPr>
          <p:cNvSpPr/>
          <p:nvPr/>
        </p:nvSpPr>
        <p:spPr>
          <a:xfrm>
            <a:off x="1" y="-70280"/>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8" name="Rectangle 17">
            <a:extLst>
              <a:ext uri="{FF2B5EF4-FFF2-40B4-BE49-F238E27FC236}">
                <a16:creationId xmlns:a16="http://schemas.microsoft.com/office/drawing/2014/main" id="{E5B064B5-EEAC-C74E-AF79-62104EDB850C}"/>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9" name="Rectangle 18">
            <a:extLst>
              <a:ext uri="{FF2B5EF4-FFF2-40B4-BE49-F238E27FC236}">
                <a16:creationId xmlns:a16="http://schemas.microsoft.com/office/drawing/2014/main" id="{BFB15FC8-E052-5742-8C60-098E1C4870E2}"/>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20" name="Image" descr="Image">
            <a:extLst>
              <a:ext uri="{FF2B5EF4-FFF2-40B4-BE49-F238E27FC236}">
                <a16:creationId xmlns:a16="http://schemas.microsoft.com/office/drawing/2014/main" id="{0191D887-44CE-3E4A-A9B5-9110390BB2D8}"/>
              </a:ext>
            </a:extLst>
          </p:cNvPr>
          <p:cNvPicPr>
            <a:picLocks noChangeAspect="1"/>
          </p:cNvPicPr>
          <p:nvPr/>
        </p:nvPicPr>
        <p:blipFill>
          <a:blip r:embed="rId3" cstate="print"/>
          <a:stretch>
            <a:fillRect/>
          </a:stretch>
        </p:blipFill>
        <p:spPr>
          <a:xfrm>
            <a:off x="8936984" y="10849301"/>
            <a:ext cx="15700723" cy="3345352"/>
          </a:xfrm>
          <a:prstGeom prst="rect">
            <a:avLst/>
          </a:prstGeom>
          <a:ln w="12700">
            <a:miter lim="400000"/>
          </a:ln>
        </p:spPr>
      </p:pic>
      <p:pic>
        <p:nvPicPr>
          <p:cNvPr id="21" name="Picture 20" descr="Graphical user interface, text&#10;&#10;Description automatically generated">
            <a:extLst>
              <a:ext uri="{FF2B5EF4-FFF2-40B4-BE49-F238E27FC236}">
                <a16:creationId xmlns:a16="http://schemas.microsoft.com/office/drawing/2014/main" id="{28AA38CB-98A2-BE4C-AAC1-968A7853C5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2"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A71316D2-080A-8D47-B3AB-28ABA550BCDB}"/>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8" name="headline goes here goes here">
            <a:extLst>
              <a:ext uri="{FF2B5EF4-FFF2-40B4-BE49-F238E27FC236}">
                <a16:creationId xmlns:a16="http://schemas.microsoft.com/office/drawing/2014/main" id="{B60B60E8-F8FB-144A-90EA-EAA09A0CAFBB}"/>
              </a:ext>
            </a:extLst>
          </p:cNvPr>
          <p:cNvSpPr txBox="1"/>
          <p:nvPr/>
        </p:nvSpPr>
        <p:spPr>
          <a:xfrm>
            <a:off x="848751" y="545786"/>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l-GR" sz="5500" dirty="0" err="1">
                <a:solidFill>
                  <a:schemeClr val="bg1"/>
                </a:solidFill>
                <a:latin typeface="Calibri" panose="020F0502020204030204" pitchFamily="34" charset="0"/>
                <a:cs typeface="Calibri" panose="020F0502020204030204" pitchFamily="34" charset="0"/>
              </a:rPr>
              <a:t>ΜηχανισμΟς</a:t>
            </a:r>
            <a:r>
              <a:rPr lang="el-GR" sz="5500" dirty="0">
                <a:solidFill>
                  <a:schemeClr val="bg1"/>
                </a:solidFill>
                <a:latin typeface="Calibri" panose="020F0502020204030204" pitchFamily="34" charset="0"/>
                <a:cs typeface="Calibri" panose="020F0502020204030204" pitchFamily="34" charset="0"/>
              </a:rPr>
              <a:t> </a:t>
            </a:r>
            <a:r>
              <a:rPr lang="el-GR" sz="5500" dirty="0" err="1">
                <a:solidFill>
                  <a:schemeClr val="bg1"/>
                </a:solidFill>
                <a:latin typeface="Calibri" panose="020F0502020204030204" pitchFamily="34" charset="0"/>
                <a:cs typeface="Calibri" panose="020F0502020204030204" pitchFamily="34" charset="0"/>
              </a:rPr>
              <a:t>ΑξιολΟγησης</a:t>
            </a:r>
            <a:r>
              <a:rPr lang="el-GR" sz="5500" dirty="0">
                <a:solidFill>
                  <a:schemeClr val="bg1"/>
                </a:solidFill>
                <a:latin typeface="Calibri" panose="020F0502020204030204" pitchFamily="34" charset="0"/>
                <a:cs typeface="Calibri" panose="020F0502020204030204" pitchFamily="34" charset="0"/>
              </a:rPr>
              <a:t> του SME Test</a:t>
            </a:r>
          </a:p>
        </p:txBody>
      </p:sp>
      <p:sp>
        <p:nvSpPr>
          <p:cNvPr id="10"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CA490B13-CCB6-436F-B9B2-341A8E47342B}"/>
              </a:ext>
            </a:extLst>
          </p:cNvPr>
          <p:cNvSpPr txBox="1"/>
          <p:nvPr/>
        </p:nvSpPr>
        <p:spPr>
          <a:xfrm>
            <a:off x="1361250" y="2218241"/>
            <a:ext cx="14086904" cy="7489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nSpc>
                <a:spcPct val="100000"/>
              </a:lnSpc>
              <a:spcBef>
                <a:spcPts val="2000"/>
              </a:spcBef>
            </a:pPr>
            <a:r>
              <a:rPr lang="el-GR" sz="4200" i="0" dirty="0">
                <a:solidFill>
                  <a:srgbClr val="188398"/>
                </a:solidFill>
                <a:latin typeface="Calibri" panose="020F0502020204030204" pitchFamily="34" charset="0"/>
                <a:cs typeface="Calibri" panose="020F0502020204030204" pitchFamily="34" charset="0"/>
                <a:sym typeface="Helvetica Neue"/>
              </a:rPr>
              <a:t>Συγκεκριμένα, αξιολογούνται οι εξής παράμετροι:</a:t>
            </a:r>
          </a:p>
        </p:txBody>
      </p:sp>
      <p:pic>
        <p:nvPicPr>
          <p:cNvPr id="3" name="Picture 2">
            <a:extLst>
              <a:ext uri="{FF2B5EF4-FFF2-40B4-BE49-F238E27FC236}">
                <a16:creationId xmlns:a16="http://schemas.microsoft.com/office/drawing/2014/main" id="{BF9DA383-7007-47B2-B568-6E9023698F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0391" y="1191618"/>
            <a:ext cx="21892359" cy="12412876"/>
          </a:xfrm>
          <a:prstGeom prst="rect">
            <a:avLst/>
          </a:prstGeom>
        </p:spPr>
      </p:pic>
      <p:sp>
        <p:nvSpPr>
          <p:cNvPr id="14" name="TextBox 13">
            <a:extLst>
              <a:ext uri="{FF2B5EF4-FFF2-40B4-BE49-F238E27FC236}">
                <a16:creationId xmlns:a16="http://schemas.microsoft.com/office/drawing/2014/main" id="{FBB4EB7F-2D79-497E-A98E-5EC412FDF71E}"/>
              </a:ext>
            </a:extLst>
          </p:cNvPr>
          <p:cNvSpPr txBox="1"/>
          <p:nvPr/>
        </p:nvSpPr>
        <p:spPr>
          <a:xfrm>
            <a:off x="1245819" y="11640696"/>
            <a:ext cx="13226154" cy="738664"/>
          </a:xfrm>
          <a:prstGeom prst="rect">
            <a:avLst/>
          </a:prstGeom>
          <a:noFill/>
        </p:spPr>
        <p:txBody>
          <a:bodyPr wrap="square" rtlCol="0">
            <a:spAutoFit/>
          </a:bodyPr>
          <a:lstStyle/>
          <a:p>
            <a:pPr algn="l"/>
            <a:r>
              <a:rPr lang="el-GR" sz="4200" b="0" dirty="0">
                <a:solidFill>
                  <a:srgbClr val="188398"/>
                </a:solidFill>
                <a:latin typeface="Calibri" panose="020F0502020204030204" pitchFamily="34" charset="0"/>
                <a:cs typeface="Calibri" panose="020F0502020204030204" pitchFamily="34" charset="0"/>
                <a:sym typeface="Arial"/>
              </a:rPr>
              <a:t>Ελάχιστη Βαθμολογία</a:t>
            </a:r>
            <a:r>
              <a:rPr lang="en-US" sz="4200" b="0" dirty="0">
                <a:solidFill>
                  <a:srgbClr val="188398"/>
                </a:solidFill>
                <a:latin typeface="Calibri" panose="020F0502020204030204" pitchFamily="34" charset="0"/>
                <a:cs typeface="Calibri" panose="020F0502020204030204" pitchFamily="34" charset="0"/>
                <a:sym typeface="Arial"/>
              </a:rPr>
              <a:t>:</a:t>
            </a:r>
            <a:r>
              <a:rPr lang="en-GB" sz="4200" b="0" dirty="0">
                <a:solidFill>
                  <a:srgbClr val="188398"/>
                </a:solidFill>
                <a:latin typeface="Calibri" panose="020F0502020204030204" pitchFamily="34" charset="0"/>
                <a:cs typeface="Calibri" panose="020F0502020204030204" pitchFamily="34" charset="0"/>
                <a:sym typeface="Arial"/>
              </a:rPr>
              <a:t> ≥60%</a:t>
            </a:r>
            <a:r>
              <a:rPr lang="el-GR" sz="4200" b="0" dirty="0">
                <a:solidFill>
                  <a:srgbClr val="188398"/>
                </a:solidFill>
                <a:latin typeface="Calibri" panose="020F0502020204030204" pitchFamily="34" charset="0"/>
                <a:cs typeface="Calibri" panose="020F0502020204030204" pitchFamily="34" charset="0"/>
                <a:sym typeface="Arial"/>
              </a:rPr>
              <a:t> =  [(70%*Α)+(80%*Β)+(75%*Γ)]</a:t>
            </a:r>
          </a:p>
        </p:txBody>
      </p:sp>
    </p:spTree>
    <p:extLst>
      <p:ext uri="{BB962C8B-B14F-4D97-AF65-F5344CB8AC3E}">
        <p14:creationId xmlns:p14="http://schemas.microsoft.com/office/powerpoint/2010/main" val="10878228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917488C-45C9-BF4C-A15F-C24873CF5741}"/>
              </a:ext>
            </a:extLst>
          </p:cNvPr>
          <p:cNvSpPr/>
          <p:nvPr/>
        </p:nvSpPr>
        <p:spPr>
          <a:xfrm>
            <a:off x="0" y="-26783"/>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Rectangle 15">
            <a:extLst>
              <a:ext uri="{FF2B5EF4-FFF2-40B4-BE49-F238E27FC236}">
                <a16:creationId xmlns:a16="http://schemas.microsoft.com/office/drawing/2014/main" id="{C92B66B3-2FCE-ED49-8B76-D0C24F09F6DD}"/>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7" name="Rectangle 16">
            <a:extLst>
              <a:ext uri="{FF2B5EF4-FFF2-40B4-BE49-F238E27FC236}">
                <a16:creationId xmlns:a16="http://schemas.microsoft.com/office/drawing/2014/main" id="{6448CCC2-6F5E-9046-8BB8-9781163690E3}"/>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18" name="Image" descr="Image">
            <a:extLst>
              <a:ext uri="{FF2B5EF4-FFF2-40B4-BE49-F238E27FC236}">
                <a16:creationId xmlns:a16="http://schemas.microsoft.com/office/drawing/2014/main" id="{B61E34B3-4D51-4844-9530-986DEBE7D5E6}"/>
              </a:ext>
            </a:extLst>
          </p:cNvPr>
          <p:cNvPicPr>
            <a:picLocks noChangeAspect="1"/>
          </p:cNvPicPr>
          <p:nvPr/>
        </p:nvPicPr>
        <p:blipFill>
          <a:blip r:embed="rId3" cstate="print"/>
          <a:stretch>
            <a:fillRect/>
          </a:stretch>
        </p:blipFill>
        <p:spPr>
          <a:xfrm>
            <a:off x="8870077" y="10899554"/>
            <a:ext cx="15700723" cy="3345352"/>
          </a:xfrm>
          <a:prstGeom prst="rect">
            <a:avLst/>
          </a:prstGeom>
          <a:ln w="12700">
            <a:miter lim="400000"/>
          </a:ln>
        </p:spPr>
      </p:pic>
      <p:pic>
        <p:nvPicPr>
          <p:cNvPr id="19" name="Picture 18" descr="Graphical user interface, text&#10;&#10;Description automatically generated">
            <a:extLst>
              <a:ext uri="{FF2B5EF4-FFF2-40B4-BE49-F238E27FC236}">
                <a16:creationId xmlns:a16="http://schemas.microsoft.com/office/drawing/2014/main" id="{05146D89-DBB2-8347-B4E6-73BFC5BDD8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0"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B0C63E8E-BC2E-9441-8892-475798D49F48}"/>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6" name="headline goes here goes here">
            <a:extLst>
              <a:ext uri="{FF2B5EF4-FFF2-40B4-BE49-F238E27FC236}">
                <a16:creationId xmlns:a16="http://schemas.microsoft.com/office/drawing/2014/main" id="{1B2A563F-19C3-7A4E-8BB2-B64E5514364A}"/>
              </a:ext>
            </a:extLst>
          </p:cNvPr>
          <p:cNvSpPr txBox="1"/>
          <p:nvPr/>
        </p:nvSpPr>
        <p:spPr>
          <a:xfrm>
            <a:off x="848751" y="545786"/>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l-GR" sz="5500" dirty="0">
                <a:solidFill>
                  <a:schemeClr val="bg1"/>
                </a:solidFill>
                <a:latin typeface="Calibri" panose="020F0502020204030204" pitchFamily="34" charset="0"/>
                <a:cs typeface="Calibri" panose="020F0502020204030204" pitchFamily="34" charset="0"/>
              </a:rPr>
              <a:t>ΠΑΡΑΔΕΙΓΜΑΤΑ</a:t>
            </a:r>
          </a:p>
        </p:txBody>
      </p:sp>
      <p:sp>
        <p:nvSpPr>
          <p:cNvPr id="9"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1C865BC1-8540-2C46-B6DD-8119A90478A3}"/>
              </a:ext>
            </a:extLst>
          </p:cNvPr>
          <p:cNvSpPr txBox="1"/>
          <p:nvPr/>
        </p:nvSpPr>
        <p:spPr>
          <a:xfrm>
            <a:off x="848751" y="2431930"/>
            <a:ext cx="9961466" cy="33342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nSpc>
                <a:spcPct val="100000"/>
              </a:lnSpc>
              <a:spcBef>
                <a:spcPts val="2000"/>
              </a:spcBef>
            </a:pPr>
            <a:r>
              <a:rPr lang="el-GR" sz="4200" i="0" dirty="0">
                <a:solidFill>
                  <a:srgbClr val="188398"/>
                </a:solidFill>
                <a:latin typeface="Calibri" panose="020F0502020204030204" pitchFamily="34" charset="0"/>
                <a:cs typeface="Calibri" panose="020F0502020204030204" pitchFamily="34" charset="0"/>
              </a:rPr>
              <a:t>Ο περί των Όρων και Απαιτήσεων Παραγωγής, Μεταποίησης και Διάθεσης Προϊόντων Οικοτεχνίας και Δημιουργίας Μητρώου Οικοτεχνικών Εγκαταστάσεων Νόμος του 2022</a:t>
            </a:r>
            <a:endParaRPr lang="el-GR" sz="4200" i="0" dirty="0">
              <a:solidFill>
                <a:srgbClr val="188398"/>
              </a:solidFill>
              <a:latin typeface="Calibri" panose="020F0502020204030204" pitchFamily="34" charset="0"/>
              <a:cs typeface="Calibri" panose="020F0502020204030204" pitchFamily="34" charset="0"/>
              <a:sym typeface="Helvetica Neue"/>
            </a:endParaRPr>
          </a:p>
        </p:txBody>
      </p:sp>
      <p:sp>
        <p:nvSpPr>
          <p:cNvPr id="13"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273589D5-FD64-4FA6-AA4E-FA78BC47EC95}"/>
              </a:ext>
            </a:extLst>
          </p:cNvPr>
          <p:cNvSpPr txBox="1"/>
          <p:nvPr/>
        </p:nvSpPr>
        <p:spPr>
          <a:xfrm>
            <a:off x="13114342" y="2289209"/>
            <a:ext cx="9961466" cy="74841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marL="571500" indent="-571500">
              <a:lnSpc>
                <a:spcPct val="100000"/>
              </a:lnSpc>
              <a:spcBef>
                <a:spcPts val="2000"/>
              </a:spcBef>
              <a:buFont typeface="Arial" panose="020B0604020202020204" pitchFamily="34" charset="0"/>
              <a:buChar char="•"/>
            </a:pPr>
            <a:r>
              <a:rPr lang="el-GR" sz="4200" i="0" dirty="0">
                <a:solidFill>
                  <a:srgbClr val="188398"/>
                </a:solidFill>
                <a:latin typeface="Calibri" panose="020F0502020204030204" pitchFamily="34" charset="0"/>
                <a:cs typeface="Calibri" panose="020F0502020204030204" pitchFamily="34" charset="0"/>
              </a:rPr>
              <a:t>θεσμοθέτηση της κυπριακής οικοτεχνίας, και μικρών μονάδων που διεξάγουν εργασίες στο δικό τους χώρο </a:t>
            </a:r>
          </a:p>
          <a:p>
            <a:pPr marL="571500" indent="-571500">
              <a:lnSpc>
                <a:spcPct val="100000"/>
              </a:lnSpc>
              <a:spcBef>
                <a:spcPts val="2000"/>
              </a:spcBef>
              <a:buFont typeface="Arial" panose="020B0604020202020204" pitchFamily="34" charset="0"/>
              <a:buChar char="•"/>
            </a:pPr>
            <a:r>
              <a:rPr lang="el-GR" sz="4200" i="0" dirty="0">
                <a:solidFill>
                  <a:srgbClr val="188398"/>
                </a:solidFill>
                <a:latin typeface="Calibri" panose="020F0502020204030204" pitchFamily="34" charset="0"/>
                <a:cs typeface="Calibri" panose="020F0502020204030204" pitchFamily="34" charset="0"/>
                <a:sym typeface="Helvetica Neue"/>
              </a:rPr>
              <a:t>Διάθεση προϊόντων απευθείας στον τελικό καταναλωτή, σε υποστατικά, σε λαϊκές αγορές</a:t>
            </a:r>
          </a:p>
          <a:p>
            <a:pPr marL="571500" indent="-571500">
              <a:lnSpc>
                <a:spcPct val="100000"/>
              </a:lnSpc>
              <a:spcBef>
                <a:spcPts val="2000"/>
              </a:spcBef>
              <a:buFont typeface="Arial" panose="020B0604020202020204" pitchFamily="34" charset="0"/>
              <a:buChar char="•"/>
            </a:pPr>
            <a:r>
              <a:rPr lang="el-GR" sz="4200" i="0" dirty="0">
                <a:solidFill>
                  <a:srgbClr val="188398"/>
                </a:solidFill>
                <a:latin typeface="Calibri" panose="020F0502020204030204" pitchFamily="34" charset="0"/>
                <a:cs typeface="Calibri" panose="020F0502020204030204" pitchFamily="34" charset="0"/>
              </a:rPr>
              <a:t>ανάδειξη των παραδοσιακών προϊόντων </a:t>
            </a:r>
          </a:p>
          <a:p>
            <a:pPr marL="571500" indent="-571500">
              <a:lnSpc>
                <a:spcPct val="100000"/>
              </a:lnSpc>
              <a:spcBef>
                <a:spcPts val="2000"/>
              </a:spcBef>
              <a:buFont typeface="Arial" panose="020B0604020202020204" pitchFamily="34" charset="0"/>
              <a:buChar char="•"/>
            </a:pPr>
            <a:r>
              <a:rPr lang="el-GR" sz="4200" i="0" dirty="0">
                <a:solidFill>
                  <a:srgbClr val="188398"/>
                </a:solidFill>
                <a:latin typeface="Calibri" panose="020F0502020204030204" pitchFamily="34" charset="0"/>
                <a:cs typeface="Calibri" panose="020F0502020204030204" pitchFamily="34" charset="0"/>
              </a:rPr>
              <a:t>κίνητρο για </a:t>
            </a:r>
            <a:r>
              <a:rPr lang="el-GR" sz="4200" i="0" dirty="0" err="1">
                <a:solidFill>
                  <a:srgbClr val="188398"/>
                </a:solidFill>
                <a:latin typeface="Calibri" panose="020F0502020204030204" pitchFamily="34" charset="0"/>
                <a:cs typeface="Calibri" panose="020F0502020204030204" pitchFamily="34" charset="0"/>
              </a:rPr>
              <a:t>αποσχόληση</a:t>
            </a:r>
            <a:r>
              <a:rPr lang="el-GR" sz="4200" i="0" dirty="0">
                <a:solidFill>
                  <a:srgbClr val="188398"/>
                </a:solidFill>
                <a:latin typeface="Calibri" panose="020F0502020204030204" pitchFamily="34" charset="0"/>
                <a:cs typeface="Calibri" panose="020F0502020204030204" pitchFamily="34" charset="0"/>
              </a:rPr>
              <a:t> στην ύπαιθρο και ορεινές περιοχές </a:t>
            </a:r>
          </a:p>
          <a:p>
            <a:pPr marL="571500" indent="-571500">
              <a:lnSpc>
                <a:spcPct val="100000"/>
              </a:lnSpc>
              <a:spcBef>
                <a:spcPts val="2000"/>
              </a:spcBef>
              <a:buFont typeface="Arial" panose="020B0604020202020204" pitchFamily="34" charset="0"/>
              <a:buChar char="•"/>
            </a:pPr>
            <a:endParaRPr lang="el-GR" dirty="0">
              <a:sym typeface="Helvetica Neue"/>
            </a:endParaRPr>
          </a:p>
        </p:txBody>
      </p:sp>
      <p:pic>
        <p:nvPicPr>
          <p:cNvPr id="2" name="Picture 1">
            <a:extLst>
              <a:ext uri="{FF2B5EF4-FFF2-40B4-BE49-F238E27FC236}">
                <a16:creationId xmlns:a16="http://schemas.microsoft.com/office/drawing/2014/main" id="{E75DBF9F-A510-4752-9B23-23F404234C93}"/>
              </a:ext>
            </a:extLst>
          </p:cNvPr>
          <p:cNvPicPr>
            <a:picLocks noChangeAspect="1"/>
          </p:cNvPicPr>
          <p:nvPr/>
        </p:nvPicPr>
        <p:blipFill rotWithShape="1">
          <a:blip r:embed="rId5"/>
          <a:srcRect l="63943" t="46121" r="11911" b="30413"/>
          <a:stretch/>
        </p:blipFill>
        <p:spPr>
          <a:xfrm>
            <a:off x="2751748" y="9253583"/>
            <a:ext cx="4415883" cy="2413982"/>
          </a:xfrm>
          <a:prstGeom prst="rect">
            <a:avLst/>
          </a:prstGeom>
        </p:spPr>
      </p:pic>
      <p:sp>
        <p:nvSpPr>
          <p:cNvPr id="14"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6ED0EB69-6065-4473-B20A-49427817C2D2}"/>
              </a:ext>
            </a:extLst>
          </p:cNvPr>
          <p:cNvSpPr txBox="1"/>
          <p:nvPr/>
        </p:nvSpPr>
        <p:spPr>
          <a:xfrm>
            <a:off x="848751" y="8421005"/>
            <a:ext cx="9961466" cy="7489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nSpc>
                <a:spcPct val="100000"/>
              </a:lnSpc>
              <a:spcBef>
                <a:spcPts val="2000"/>
              </a:spcBef>
            </a:pPr>
            <a:r>
              <a:rPr lang="el-GR" sz="4200" i="0" dirty="0">
                <a:solidFill>
                  <a:srgbClr val="188398"/>
                </a:solidFill>
                <a:latin typeface="Calibri" panose="020F0502020204030204" pitchFamily="34" charset="0"/>
                <a:cs typeface="Calibri" panose="020F0502020204030204" pitchFamily="34" charset="0"/>
                <a:sym typeface="Helvetica Neue"/>
              </a:rPr>
              <a:t>Υποχρεωτική</a:t>
            </a:r>
            <a:r>
              <a:rPr lang="el-GR" sz="4200" i="0" dirty="0">
                <a:solidFill>
                  <a:schemeClr val="tx1"/>
                </a:solidFill>
                <a:latin typeface="Calibri" panose="020F0502020204030204" pitchFamily="34" charset="0"/>
                <a:ea typeface="Helvetica Neue"/>
                <a:cs typeface="Calibri" panose="020F0502020204030204" pitchFamily="34" charset="0"/>
                <a:sym typeface="Helvetica Neue"/>
              </a:rPr>
              <a:t> </a:t>
            </a:r>
            <a:r>
              <a:rPr lang="el-GR" sz="4200" i="0" dirty="0">
                <a:solidFill>
                  <a:srgbClr val="188398"/>
                </a:solidFill>
                <a:latin typeface="Calibri" panose="020F0502020204030204" pitchFamily="34" charset="0"/>
                <a:cs typeface="Calibri" panose="020F0502020204030204" pitchFamily="34" charset="0"/>
                <a:sym typeface="Helvetica Neue"/>
              </a:rPr>
              <a:t>εγγραφή σε Μητρώο</a:t>
            </a:r>
          </a:p>
        </p:txBody>
      </p:sp>
      <p:sp>
        <p:nvSpPr>
          <p:cNvPr id="3" name="Arrow: Right 2">
            <a:extLst>
              <a:ext uri="{FF2B5EF4-FFF2-40B4-BE49-F238E27FC236}">
                <a16:creationId xmlns:a16="http://schemas.microsoft.com/office/drawing/2014/main" id="{7D8A43B6-CC66-47C6-8276-50CA988903DB}"/>
              </a:ext>
            </a:extLst>
          </p:cNvPr>
          <p:cNvSpPr/>
          <p:nvPr/>
        </p:nvSpPr>
        <p:spPr>
          <a:xfrm>
            <a:off x="10615961" y="3118689"/>
            <a:ext cx="1576039" cy="939948"/>
          </a:xfrm>
          <a:prstGeom prst="rightArrow">
            <a:avLst/>
          </a:prstGeom>
          <a:solidFill>
            <a:srgbClr val="0070C0"/>
          </a:solidFill>
          <a:ln w="12700" cap="flat">
            <a:solidFill>
              <a:srgbClr val="0070C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 name="Arrow: Right 4">
            <a:extLst>
              <a:ext uri="{FF2B5EF4-FFF2-40B4-BE49-F238E27FC236}">
                <a16:creationId xmlns:a16="http://schemas.microsoft.com/office/drawing/2014/main" id="{57498221-9557-4E7F-AD05-E484E7CB73EB}"/>
              </a:ext>
            </a:extLst>
          </p:cNvPr>
          <p:cNvSpPr/>
          <p:nvPr/>
        </p:nvSpPr>
        <p:spPr>
          <a:xfrm rot="9408999">
            <a:off x="9413167" y="7344848"/>
            <a:ext cx="2794099" cy="504528"/>
          </a:xfrm>
          <a:prstGeom prst="rightArrow">
            <a:avLst/>
          </a:prstGeom>
          <a:solidFill>
            <a:srgbClr val="0070C0"/>
          </a:solidFill>
          <a:ln w="12700" cap="flat">
            <a:solidFill>
              <a:srgbClr val="0070C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21"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0E8C2760-7B2A-4ACA-8B68-BFEDAFC49ABC}"/>
              </a:ext>
            </a:extLst>
          </p:cNvPr>
          <p:cNvSpPr txBox="1"/>
          <p:nvPr/>
        </p:nvSpPr>
        <p:spPr>
          <a:xfrm>
            <a:off x="10246128" y="9504300"/>
            <a:ext cx="9961466" cy="13952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nSpc>
                <a:spcPct val="100000"/>
              </a:lnSpc>
              <a:spcBef>
                <a:spcPts val="2000"/>
              </a:spcBef>
            </a:pPr>
            <a:r>
              <a:rPr lang="el-GR" sz="4200" i="0" dirty="0">
                <a:solidFill>
                  <a:srgbClr val="188398"/>
                </a:solidFill>
                <a:latin typeface="Calibri" panose="020F0502020204030204" pitchFamily="34" charset="0"/>
                <a:cs typeface="Calibri" panose="020F0502020204030204" pitchFamily="34" charset="0"/>
                <a:sym typeface="Helvetica Neue"/>
              </a:rPr>
              <a:t>Περισσότερα οφέλη με εγγραφή στο Μητρώο από το κόστος υποβολής αίτησης</a:t>
            </a:r>
          </a:p>
        </p:txBody>
      </p:sp>
      <p:pic>
        <p:nvPicPr>
          <p:cNvPr id="7" name="Picture 6">
            <a:extLst>
              <a:ext uri="{FF2B5EF4-FFF2-40B4-BE49-F238E27FC236}">
                <a16:creationId xmlns:a16="http://schemas.microsoft.com/office/drawing/2014/main" id="{71DF7543-A4F6-4B9B-9163-62093FD348F3}"/>
              </a:ext>
            </a:extLst>
          </p:cNvPr>
          <p:cNvPicPr>
            <a:picLocks noChangeAspect="1"/>
          </p:cNvPicPr>
          <p:nvPr/>
        </p:nvPicPr>
        <p:blipFill rotWithShape="1">
          <a:blip r:embed="rId6"/>
          <a:srcRect l="23821" t="43749" r="54835" b="30628"/>
          <a:stretch/>
        </p:blipFill>
        <p:spPr>
          <a:xfrm>
            <a:off x="20025227" y="8858871"/>
            <a:ext cx="3903440" cy="2635860"/>
          </a:xfrm>
          <a:prstGeom prst="rect">
            <a:avLst/>
          </a:prstGeom>
        </p:spPr>
      </p:pic>
      <p:sp>
        <p:nvSpPr>
          <p:cNvPr id="22" name="Arrow: Right 21">
            <a:extLst>
              <a:ext uri="{FF2B5EF4-FFF2-40B4-BE49-F238E27FC236}">
                <a16:creationId xmlns:a16="http://schemas.microsoft.com/office/drawing/2014/main" id="{CB66B32D-F2F1-482F-B8FD-045EF9991343}"/>
              </a:ext>
            </a:extLst>
          </p:cNvPr>
          <p:cNvSpPr/>
          <p:nvPr/>
        </p:nvSpPr>
        <p:spPr>
          <a:xfrm>
            <a:off x="8420952" y="9706827"/>
            <a:ext cx="1576039" cy="939948"/>
          </a:xfrm>
          <a:prstGeom prst="rightArrow">
            <a:avLst/>
          </a:prstGeom>
          <a:solidFill>
            <a:srgbClr val="0070C0"/>
          </a:solidFill>
          <a:ln w="12700" cap="flat">
            <a:solidFill>
              <a:srgbClr val="0070C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20D53CF-7771-4A52-9292-4DF5F1DF09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85348"/>
            <a:ext cx="14410697" cy="8096415"/>
          </a:xfrm>
          <a:prstGeom prst="rect">
            <a:avLst/>
          </a:prstGeom>
        </p:spPr>
      </p:pic>
      <p:sp>
        <p:nvSpPr>
          <p:cNvPr id="15" name="Rectangle 14">
            <a:extLst>
              <a:ext uri="{FF2B5EF4-FFF2-40B4-BE49-F238E27FC236}">
                <a16:creationId xmlns:a16="http://schemas.microsoft.com/office/drawing/2014/main" id="{5917488C-45C9-BF4C-A15F-C24873CF5741}"/>
              </a:ext>
            </a:extLst>
          </p:cNvPr>
          <p:cNvSpPr/>
          <p:nvPr/>
        </p:nvSpPr>
        <p:spPr>
          <a:xfrm>
            <a:off x="0" y="-26783"/>
            <a:ext cx="24383999" cy="1663095"/>
          </a:xfrm>
          <a:prstGeom prst="rect">
            <a:avLst/>
          </a:prstGeom>
          <a:solidFill>
            <a:srgbClr val="188398"/>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6" name="Rectangle 15">
            <a:extLst>
              <a:ext uri="{FF2B5EF4-FFF2-40B4-BE49-F238E27FC236}">
                <a16:creationId xmlns:a16="http://schemas.microsoft.com/office/drawing/2014/main" id="{C92B66B3-2FCE-ED49-8B76-D0C24F09F6DD}"/>
              </a:ext>
            </a:extLst>
          </p:cNvPr>
          <p:cNvSpPr/>
          <p:nvPr/>
        </p:nvSpPr>
        <p:spPr>
          <a:xfrm>
            <a:off x="0" y="13005685"/>
            <a:ext cx="24383999" cy="710315"/>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7" name="Rectangle 16">
            <a:extLst>
              <a:ext uri="{FF2B5EF4-FFF2-40B4-BE49-F238E27FC236}">
                <a16:creationId xmlns:a16="http://schemas.microsoft.com/office/drawing/2014/main" id="{6448CCC2-6F5E-9046-8BB8-9781163690E3}"/>
              </a:ext>
            </a:extLst>
          </p:cNvPr>
          <p:cNvSpPr/>
          <p:nvPr/>
        </p:nvSpPr>
        <p:spPr>
          <a:xfrm>
            <a:off x="0" y="1636340"/>
            <a:ext cx="24384000" cy="154087"/>
          </a:xfrm>
          <a:prstGeom prst="rect">
            <a:avLst/>
          </a:prstGeom>
          <a:solidFill>
            <a:srgbClr val="6DA1B2"/>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pic>
        <p:nvPicPr>
          <p:cNvPr id="18" name="Image" descr="Image">
            <a:extLst>
              <a:ext uri="{FF2B5EF4-FFF2-40B4-BE49-F238E27FC236}">
                <a16:creationId xmlns:a16="http://schemas.microsoft.com/office/drawing/2014/main" id="{B61E34B3-4D51-4844-9530-986DEBE7D5E6}"/>
              </a:ext>
            </a:extLst>
          </p:cNvPr>
          <p:cNvPicPr>
            <a:picLocks noChangeAspect="1"/>
          </p:cNvPicPr>
          <p:nvPr/>
        </p:nvPicPr>
        <p:blipFill>
          <a:blip r:embed="rId4" cstate="print"/>
          <a:stretch>
            <a:fillRect/>
          </a:stretch>
        </p:blipFill>
        <p:spPr>
          <a:xfrm>
            <a:off x="8936984" y="10849301"/>
            <a:ext cx="15700723" cy="3345352"/>
          </a:xfrm>
          <a:prstGeom prst="rect">
            <a:avLst/>
          </a:prstGeom>
          <a:ln w="12700">
            <a:miter lim="400000"/>
          </a:ln>
        </p:spPr>
      </p:pic>
      <p:pic>
        <p:nvPicPr>
          <p:cNvPr id="19" name="Picture 18" descr="Graphical user interface, text&#10;&#10;Description automatically generated">
            <a:extLst>
              <a:ext uri="{FF2B5EF4-FFF2-40B4-BE49-F238E27FC236}">
                <a16:creationId xmlns:a16="http://schemas.microsoft.com/office/drawing/2014/main" id="{05146D89-DBB2-8347-B4E6-73BFC5BDD8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07850" y="12481434"/>
            <a:ext cx="6035270" cy="1310516"/>
          </a:xfrm>
          <a:prstGeom prst="rect">
            <a:avLst/>
          </a:prstGeom>
        </p:spPr>
      </p:pic>
      <p:sp>
        <p:nvSpPr>
          <p:cNvPr id="20"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B0C63E8E-BC2E-9441-8892-475798D49F48}"/>
              </a:ext>
            </a:extLst>
          </p:cNvPr>
          <p:cNvSpPr txBox="1"/>
          <p:nvPr/>
        </p:nvSpPr>
        <p:spPr>
          <a:xfrm>
            <a:off x="20207594" y="13005685"/>
            <a:ext cx="3891830" cy="5851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gn="r">
              <a:spcBef>
                <a:spcPts val="1200"/>
              </a:spcBef>
            </a:pPr>
            <a:endParaRPr lang="el-GR" sz="2800" b="1" i="0" dirty="0">
              <a:solidFill>
                <a:schemeClr val="bg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6" name="headline goes here goes here">
            <a:extLst>
              <a:ext uri="{FF2B5EF4-FFF2-40B4-BE49-F238E27FC236}">
                <a16:creationId xmlns:a16="http://schemas.microsoft.com/office/drawing/2014/main" id="{1B2A563F-19C3-7A4E-8BB2-B64E5514364A}"/>
              </a:ext>
            </a:extLst>
          </p:cNvPr>
          <p:cNvSpPr txBox="1"/>
          <p:nvPr/>
        </p:nvSpPr>
        <p:spPr>
          <a:xfrm>
            <a:off x="848751" y="545786"/>
            <a:ext cx="23184441" cy="1050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a:lnSpc>
                <a:spcPct val="120000"/>
              </a:lnSpc>
              <a:defRPr sz="4000" cap="all">
                <a:solidFill>
                  <a:srgbClr val="307788"/>
                </a:solidFill>
                <a:latin typeface="Arial"/>
                <a:ea typeface="Arial"/>
                <a:cs typeface="Arial"/>
                <a:sym typeface="Arial"/>
              </a:defRPr>
            </a:lvl1pPr>
          </a:lstStyle>
          <a:p>
            <a:r>
              <a:rPr lang="el-GR" sz="5500" dirty="0">
                <a:solidFill>
                  <a:schemeClr val="bg1"/>
                </a:solidFill>
                <a:latin typeface="Calibri" panose="020F0502020204030204" pitchFamily="34" charset="0"/>
                <a:cs typeface="Calibri" panose="020F0502020204030204" pitchFamily="34" charset="0"/>
              </a:rPr>
              <a:t>ΠΑΡΑΔΕΙΓΜΑΤΑ</a:t>
            </a:r>
          </a:p>
        </p:txBody>
      </p:sp>
      <p:sp>
        <p:nvSpPr>
          <p:cNvPr id="9"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1C865BC1-8540-2C46-B6DD-8119A90478A3}"/>
              </a:ext>
            </a:extLst>
          </p:cNvPr>
          <p:cNvSpPr txBox="1"/>
          <p:nvPr/>
        </p:nvSpPr>
        <p:spPr>
          <a:xfrm>
            <a:off x="469609" y="1939435"/>
            <a:ext cx="11343248" cy="20415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nSpc>
                <a:spcPct val="100000"/>
              </a:lnSpc>
              <a:spcBef>
                <a:spcPts val="2000"/>
              </a:spcBef>
            </a:pPr>
            <a:r>
              <a:rPr lang="el-GR" sz="4200" b="1" i="0" dirty="0">
                <a:solidFill>
                  <a:srgbClr val="188398"/>
                </a:solidFill>
                <a:latin typeface="Calibri" panose="020F0502020204030204" pitchFamily="34" charset="0"/>
                <a:cs typeface="Calibri" panose="020F0502020204030204" pitchFamily="34" charset="0"/>
              </a:rPr>
              <a:t>Ο περί Παροχής Αντισταθμιστικών Ωφελημάτων σε Κοινότητες που Γειτνιάζουν με το Ενεργειακό Κέντρο Βασιλικού Νόμος του 2019</a:t>
            </a:r>
            <a:endParaRPr lang="el-GR" sz="4200" b="1" i="0" dirty="0">
              <a:solidFill>
                <a:srgbClr val="188398"/>
              </a:solidFill>
              <a:latin typeface="Calibri" panose="020F0502020204030204" pitchFamily="34" charset="0"/>
              <a:cs typeface="Calibri" panose="020F0502020204030204" pitchFamily="34" charset="0"/>
              <a:sym typeface="Helvetica Neue"/>
            </a:endParaRPr>
          </a:p>
        </p:txBody>
      </p:sp>
      <p:sp>
        <p:nvSpPr>
          <p:cNvPr id="13"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273589D5-FD64-4FA6-AA4E-FA78BC47EC95}"/>
              </a:ext>
            </a:extLst>
          </p:cNvPr>
          <p:cNvSpPr txBox="1"/>
          <p:nvPr/>
        </p:nvSpPr>
        <p:spPr>
          <a:xfrm>
            <a:off x="14880307" y="2289209"/>
            <a:ext cx="8640416" cy="47500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marL="571500" indent="-571500" algn="ctr">
              <a:lnSpc>
                <a:spcPct val="100000"/>
              </a:lnSpc>
              <a:spcBef>
                <a:spcPts val="2000"/>
              </a:spcBef>
              <a:buFont typeface="Arial" panose="020B0604020202020204" pitchFamily="34" charset="0"/>
              <a:buChar char="•"/>
            </a:pPr>
            <a:r>
              <a:rPr lang="el-GR" sz="3600" i="0" dirty="0">
                <a:solidFill>
                  <a:srgbClr val="188398"/>
                </a:solidFill>
                <a:latin typeface="Calibri" panose="020F0502020204030204" pitchFamily="34" charset="0"/>
                <a:cs typeface="Calibri" panose="020F0502020204030204" pitchFamily="34" charset="0"/>
              </a:rPr>
              <a:t>δημιουργία των εθνικών ενεργειακών υποδομών </a:t>
            </a:r>
          </a:p>
          <a:p>
            <a:pPr marL="571500" indent="-571500" algn="ctr">
              <a:lnSpc>
                <a:spcPct val="100000"/>
              </a:lnSpc>
              <a:spcBef>
                <a:spcPts val="2000"/>
              </a:spcBef>
              <a:buFont typeface="Arial" panose="020B0604020202020204" pitchFamily="34" charset="0"/>
              <a:buChar char="•"/>
            </a:pPr>
            <a:r>
              <a:rPr lang="el-GR" sz="3600" i="0" dirty="0" err="1">
                <a:solidFill>
                  <a:srgbClr val="188398"/>
                </a:solidFill>
                <a:latin typeface="Calibri" panose="020F0502020204030204" pitchFamily="34" charset="0"/>
                <a:cs typeface="Calibri" panose="020F0502020204030204" pitchFamily="34" charset="0"/>
                <a:sym typeface="Helvetica Neue"/>
              </a:rPr>
              <a:t>Οχληρία</a:t>
            </a:r>
            <a:r>
              <a:rPr lang="el-GR" sz="3600" i="0" dirty="0">
                <a:solidFill>
                  <a:srgbClr val="188398"/>
                </a:solidFill>
                <a:latin typeface="Calibri" panose="020F0502020204030204" pitchFamily="34" charset="0"/>
                <a:cs typeface="Calibri" panose="020F0502020204030204" pitchFamily="34" charset="0"/>
                <a:sym typeface="Helvetica Neue"/>
              </a:rPr>
              <a:t>, περιβαλλοντικές επιπτώσεις, επικινδυνότητα στην περιοχή</a:t>
            </a:r>
          </a:p>
          <a:p>
            <a:pPr>
              <a:lnSpc>
                <a:spcPct val="100000"/>
              </a:lnSpc>
              <a:spcBef>
                <a:spcPts val="2000"/>
              </a:spcBef>
            </a:pPr>
            <a:r>
              <a:rPr lang="el-GR" sz="3600" i="0" dirty="0">
                <a:solidFill>
                  <a:srgbClr val="188398"/>
                </a:solidFill>
                <a:latin typeface="Calibri" panose="020F0502020204030204" pitchFamily="34" charset="0"/>
                <a:cs typeface="Calibri" panose="020F0502020204030204" pitchFamily="34" charset="0"/>
              </a:rPr>
              <a:t>	</a:t>
            </a:r>
          </a:p>
          <a:p>
            <a:pPr algn="ctr">
              <a:lnSpc>
                <a:spcPct val="100000"/>
              </a:lnSpc>
              <a:spcBef>
                <a:spcPts val="2000"/>
              </a:spcBef>
            </a:pPr>
            <a:r>
              <a:rPr lang="el-GR" sz="3600" i="0" dirty="0">
                <a:solidFill>
                  <a:srgbClr val="188398"/>
                </a:solidFill>
                <a:latin typeface="Calibri" panose="020F0502020204030204" pitchFamily="34" charset="0"/>
                <a:cs typeface="Calibri" panose="020F0502020204030204" pitchFamily="34" charset="0"/>
              </a:rPr>
              <a:t>αναγκαίο αντιστάθμισμα για τις κοινότητες και 	τους κατοίκους της περιοχής</a:t>
            </a:r>
          </a:p>
        </p:txBody>
      </p:sp>
      <p:sp>
        <p:nvSpPr>
          <p:cNvPr id="14" name="Lorem ipsum dolor sit amet, consec etur adip iscin elit. Suspe disse place rat, felis in biben dum trist ique, lectu magna fini bus dolor, ut sagit tis nibh lorem in massa. In eget purus et torto lobor tis auctor non vel ex. Cura bitur ac ultri cies enim. Nulam dictu massa id neque ornar, vel ornar diam pulvi nar. Integer vitae vesti bulu enim.">
            <a:extLst>
              <a:ext uri="{FF2B5EF4-FFF2-40B4-BE49-F238E27FC236}">
                <a16:creationId xmlns:a16="http://schemas.microsoft.com/office/drawing/2014/main" id="{6ED0EB69-6065-4473-B20A-49427817C2D2}"/>
              </a:ext>
            </a:extLst>
          </p:cNvPr>
          <p:cNvSpPr txBox="1"/>
          <p:nvPr/>
        </p:nvSpPr>
        <p:spPr>
          <a:xfrm>
            <a:off x="469609" y="10145561"/>
            <a:ext cx="8640416" cy="2831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algn="l" defTabSz="457200">
              <a:lnSpc>
                <a:spcPct val="120000"/>
              </a:lnSpc>
              <a:defRPr sz="3500" b="0" i="1">
                <a:solidFill>
                  <a:srgbClr val="5E5E5E"/>
                </a:solidFill>
                <a:latin typeface="Arial"/>
                <a:ea typeface="Arial"/>
                <a:cs typeface="Arial"/>
                <a:sym typeface="Arial"/>
              </a:defRPr>
            </a:lvl1pPr>
          </a:lstStyle>
          <a:p>
            <a:pPr>
              <a:lnSpc>
                <a:spcPct val="100000"/>
              </a:lnSpc>
              <a:spcBef>
                <a:spcPts val="2000"/>
              </a:spcBef>
            </a:pPr>
            <a:r>
              <a:rPr lang="el-GR" sz="3600" i="0" dirty="0">
                <a:solidFill>
                  <a:srgbClr val="188398"/>
                </a:solidFill>
                <a:latin typeface="Calibri" panose="020F0502020204030204" pitchFamily="34" charset="0"/>
                <a:cs typeface="Calibri" panose="020F0502020204030204" pitchFamily="34" charset="0"/>
              </a:rPr>
              <a:t>Τα έσοδα θα χρησιμοποιηθούν για:</a:t>
            </a:r>
          </a:p>
          <a:p>
            <a:pPr marL="457200" indent="-457200">
              <a:lnSpc>
                <a:spcPct val="100000"/>
              </a:lnSpc>
              <a:spcBef>
                <a:spcPts val="2000"/>
              </a:spcBef>
              <a:buFont typeface="Arial" panose="020B0604020202020204" pitchFamily="34" charset="0"/>
              <a:buChar char="•"/>
            </a:pPr>
            <a:r>
              <a:rPr lang="el-GR" sz="3600" i="0" dirty="0">
                <a:solidFill>
                  <a:srgbClr val="188398"/>
                </a:solidFill>
                <a:latin typeface="Calibri" panose="020F0502020204030204" pitchFamily="34" charset="0"/>
                <a:cs typeface="Calibri" panose="020F0502020204030204" pitchFamily="34" charset="0"/>
              </a:rPr>
              <a:t>Μέτρα ανάπτυξης</a:t>
            </a:r>
          </a:p>
          <a:p>
            <a:pPr marL="457200" indent="-457200">
              <a:lnSpc>
                <a:spcPct val="100000"/>
              </a:lnSpc>
              <a:spcBef>
                <a:spcPts val="2000"/>
              </a:spcBef>
              <a:buFont typeface="Arial" panose="020B0604020202020204" pitchFamily="34" charset="0"/>
              <a:buChar char="•"/>
            </a:pPr>
            <a:r>
              <a:rPr lang="el-GR" sz="3600" i="0" dirty="0">
                <a:solidFill>
                  <a:srgbClr val="188398"/>
                </a:solidFill>
                <a:latin typeface="Calibri" panose="020F0502020204030204" pitchFamily="34" charset="0"/>
                <a:cs typeface="Calibri" panose="020F0502020204030204" pitchFamily="34" charset="0"/>
              </a:rPr>
              <a:t>Έργα κοινής ωφέλειας, περιβαλλοντικής και κοινωνικής αναβάθμισης</a:t>
            </a:r>
          </a:p>
        </p:txBody>
      </p:sp>
      <p:sp>
        <p:nvSpPr>
          <p:cNvPr id="3" name="Arrow: Right 2">
            <a:extLst>
              <a:ext uri="{FF2B5EF4-FFF2-40B4-BE49-F238E27FC236}">
                <a16:creationId xmlns:a16="http://schemas.microsoft.com/office/drawing/2014/main" id="{7D8A43B6-CC66-47C6-8276-50CA988903DB}"/>
              </a:ext>
            </a:extLst>
          </p:cNvPr>
          <p:cNvSpPr/>
          <p:nvPr/>
        </p:nvSpPr>
        <p:spPr>
          <a:xfrm>
            <a:off x="12171357" y="2271307"/>
            <a:ext cx="1880839" cy="664595"/>
          </a:xfrm>
          <a:prstGeom prst="rightArrow">
            <a:avLst/>
          </a:prstGeom>
          <a:solidFill>
            <a:srgbClr val="0070C0"/>
          </a:solidFill>
          <a:ln w="12700" cap="flat">
            <a:solidFill>
              <a:srgbClr val="0070C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5" name="Arrow: Right 4">
            <a:extLst>
              <a:ext uri="{FF2B5EF4-FFF2-40B4-BE49-F238E27FC236}">
                <a16:creationId xmlns:a16="http://schemas.microsoft.com/office/drawing/2014/main" id="{57498221-9557-4E7F-AD05-E484E7CB73EB}"/>
              </a:ext>
            </a:extLst>
          </p:cNvPr>
          <p:cNvSpPr/>
          <p:nvPr/>
        </p:nvSpPr>
        <p:spPr>
          <a:xfrm rot="5400000">
            <a:off x="18545174" y="4875283"/>
            <a:ext cx="964597" cy="805854"/>
          </a:xfrm>
          <a:prstGeom prst="rightArrow">
            <a:avLst/>
          </a:prstGeom>
          <a:solidFill>
            <a:srgbClr val="0070C0"/>
          </a:solidFill>
          <a:ln w="12700" cap="flat">
            <a:solidFill>
              <a:srgbClr val="0070C0"/>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CY"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10" name="Rectangle 9">
            <a:extLst>
              <a:ext uri="{FF2B5EF4-FFF2-40B4-BE49-F238E27FC236}">
                <a16:creationId xmlns:a16="http://schemas.microsoft.com/office/drawing/2014/main" id="{EEDFAC1F-9BE5-4657-881D-73A1DB88E64E}"/>
              </a:ext>
            </a:extLst>
          </p:cNvPr>
          <p:cNvSpPr/>
          <p:nvPr/>
        </p:nvSpPr>
        <p:spPr>
          <a:xfrm>
            <a:off x="14707266" y="7228714"/>
            <a:ext cx="8640415" cy="5252720"/>
          </a:xfrm>
          <a:prstGeom prst="rect">
            <a:avLst/>
          </a:prstGeom>
        </p:spPr>
        <p:txBody>
          <a:bodyPr wrap="square">
            <a:spAutoFit/>
          </a:bodyPr>
          <a:lstStyle/>
          <a:p>
            <a:pPr defTabSz="457200">
              <a:spcBef>
                <a:spcPts val="2000"/>
              </a:spcBef>
            </a:pPr>
            <a:r>
              <a:rPr lang="el-GR" sz="3600" u="sng" dirty="0">
                <a:solidFill>
                  <a:srgbClr val="188398"/>
                </a:solidFill>
                <a:latin typeface="Calibri" panose="020F0502020204030204" pitchFamily="34" charset="0"/>
                <a:cs typeface="Calibri" panose="020F0502020204030204" pitchFamily="34" charset="0"/>
                <a:sym typeface="Arial"/>
              </a:rPr>
              <a:t>Υγραέριο</a:t>
            </a:r>
            <a:endParaRPr lang="en-CY" sz="3600" u="sng" dirty="0">
              <a:solidFill>
                <a:srgbClr val="188398"/>
              </a:solidFill>
              <a:latin typeface="Calibri" panose="020F0502020204030204" pitchFamily="34" charset="0"/>
              <a:cs typeface="Calibri" panose="020F0502020204030204" pitchFamily="34" charset="0"/>
              <a:sym typeface="Arial"/>
            </a:endParaRPr>
          </a:p>
          <a:p>
            <a:pPr defTabSz="457200">
              <a:spcBef>
                <a:spcPts val="2000"/>
              </a:spcBef>
            </a:pPr>
            <a:r>
              <a:rPr lang="el-GR" sz="3600" b="0" i="1" dirty="0">
                <a:solidFill>
                  <a:srgbClr val="188398"/>
                </a:solidFill>
                <a:latin typeface="Calibri" panose="020F0502020204030204" pitchFamily="34" charset="0"/>
                <a:cs typeface="Calibri" panose="020F0502020204030204" pitchFamily="34" charset="0"/>
                <a:sym typeface="Arial"/>
              </a:rPr>
              <a:t>Αντισταθμιστικό Τέλος (σε €) =</a:t>
            </a:r>
            <a:endParaRPr lang="en-CY" sz="3600" b="0" i="1" dirty="0">
              <a:solidFill>
                <a:srgbClr val="188398"/>
              </a:solidFill>
              <a:latin typeface="Calibri" panose="020F0502020204030204" pitchFamily="34" charset="0"/>
              <a:cs typeface="Calibri" panose="020F0502020204030204" pitchFamily="34" charset="0"/>
              <a:sym typeface="Arial"/>
            </a:endParaRPr>
          </a:p>
          <a:p>
            <a:pPr defTabSz="457200">
              <a:spcBef>
                <a:spcPts val="2000"/>
              </a:spcBef>
            </a:pPr>
            <a:r>
              <a:rPr lang="el-GR" sz="3600" b="0" i="1" dirty="0">
                <a:solidFill>
                  <a:srgbClr val="188398"/>
                </a:solidFill>
                <a:latin typeface="Calibri" panose="020F0502020204030204" pitchFamily="34" charset="0"/>
                <a:cs typeface="Calibri" panose="020F0502020204030204" pitchFamily="34" charset="0"/>
                <a:sym typeface="Arial"/>
              </a:rPr>
              <a:t>€ 1/ΜΤ * Ποσότητα διακίνησης (σε ΜΤ)</a:t>
            </a:r>
            <a:endParaRPr lang="en-CY" sz="3600" b="0" i="1" dirty="0">
              <a:solidFill>
                <a:srgbClr val="188398"/>
              </a:solidFill>
              <a:latin typeface="Calibri" panose="020F0502020204030204" pitchFamily="34" charset="0"/>
              <a:cs typeface="Calibri" panose="020F0502020204030204" pitchFamily="34" charset="0"/>
              <a:sym typeface="Arial"/>
            </a:endParaRPr>
          </a:p>
          <a:p>
            <a:pPr defTabSz="457200">
              <a:spcBef>
                <a:spcPts val="2000"/>
              </a:spcBef>
            </a:pPr>
            <a:r>
              <a:rPr lang="el-GR" sz="3600" u="sng" dirty="0">
                <a:solidFill>
                  <a:srgbClr val="188398"/>
                </a:solidFill>
                <a:latin typeface="Calibri" panose="020F0502020204030204" pitchFamily="34" charset="0"/>
                <a:cs typeface="Calibri" panose="020F0502020204030204" pitchFamily="34" charset="0"/>
                <a:sym typeface="Arial"/>
              </a:rPr>
              <a:t>Υγρά Καύσιμα / Πετρελαιοειδή</a:t>
            </a:r>
            <a:endParaRPr lang="en-CY" sz="3600" u="sng" dirty="0">
              <a:solidFill>
                <a:srgbClr val="188398"/>
              </a:solidFill>
              <a:latin typeface="Calibri" panose="020F0502020204030204" pitchFamily="34" charset="0"/>
              <a:cs typeface="Calibri" panose="020F0502020204030204" pitchFamily="34" charset="0"/>
              <a:sym typeface="Arial"/>
            </a:endParaRPr>
          </a:p>
          <a:p>
            <a:pPr defTabSz="457200">
              <a:spcBef>
                <a:spcPts val="2000"/>
              </a:spcBef>
            </a:pPr>
            <a:r>
              <a:rPr lang="el-GR" sz="3600" b="0" i="1" dirty="0">
                <a:solidFill>
                  <a:srgbClr val="188398"/>
                </a:solidFill>
                <a:latin typeface="Calibri" panose="020F0502020204030204" pitchFamily="34" charset="0"/>
                <a:cs typeface="Calibri" panose="020F0502020204030204" pitchFamily="34" charset="0"/>
                <a:sym typeface="Arial"/>
              </a:rPr>
              <a:t>Αντισταθμιστικό Τέλος (σε €)꞊</a:t>
            </a:r>
            <a:endParaRPr lang="en-CY" sz="3600" b="0" i="1" dirty="0">
              <a:solidFill>
                <a:srgbClr val="188398"/>
              </a:solidFill>
              <a:latin typeface="Calibri" panose="020F0502020204030204" pitchFamily="34" charset="0"/>
              <a:cs typeface="Calibri" panose="020F0502020204030204" pitchFamily="34" charset="0"/>
              <a:sym typeface="Arial"/>
            </a:endParaRPr>
          </a:p>
          <a:p>
            <a:pPr defTabSz="457200">
              <a:spcBef>
                <a:spcPts val="2000"/>
              </a:spcBef>
            </a:pPr>
            <a:r>
              <a:rPr lang="el-GR" sz="3600" b="0" i="1" dirty="0">
                <a:solidFill>
                  <a:srgbClr val="188398"/>
                </a:solidFill>
                <a:latin typeface="Calibri" panose="020F0502020204030204" pitchFamily="34" charset="0"/>
                <a:cs typeface="Calibri" panose="020F0502020204030204" pitchFamily="34" charset="0"/>
                <a:sym typeface="Arial"/>
              </a:rPr>
              <a:t>€ 0,2/</a:t>
            </a:r>
            <a:r>
              <a:rPr lang="en-US" sz="3600" b="0" i="1" dirty="0">
                <a:solidFill>
                  <a:srgbClr val="188398"/>
                </a:solidFill>
                <a:latin typeface="Calibri" panose="020F0502020204030204" pitchFamily="34" charset="0"/>
                <a:cs typeface="Calibri" panose="020F0502020204030204" pitchFamily="34" charset="0"/>
                <a:sym typeface="Arial"/>
              </a:rPr>
              <a:t>mᶟ x</a:t>
            </a:r>
            <a:r>
              <a:rPr lang="el-GR" sz="3600" b="0" i="1" dirty="0">
                <a:solidFill>
                  <a:srgbClr val="188398"/>
                </a:solidFill>
                <a:latin typeface="Calibri" panose="020F0502020204030204" pitchFamily="34" charset="0"/>
                <a:cs typeface="Calibri" panose="020F0502020204030204" pitchFamily="34" charset="0"/>
                <a:sym typeface="Arial"/>
              </a:rPr>
              <a:t> Χωρητικότητα (σε </a:t>
            </a:r>
            <a:r>
              <a:rPr lang="en-US" sz="3600" b="0" i="1" dirty="0">
                <a:solidFill>
                  <a:srgbClr val="188398"/>
                </a:solidFill>
                <a:latin typeface="Calibri" panose="020F0502020204030204" pitchFamily="34" charset="0"/>
                <a:cs typeface="Calibri" panose="020F0502020204030204" pitchFamily="34" charset="0"/>
                <a:sym typeface="Arial"/>
              </a:rPr>
              <a:t>mᶟ</a:t>
            </a:r>
            <a:r>
              <a:rPr lang="el-GR" sz="3600" b="0" i="1" dirty="0">
                <a:solidFill>
                  <a:srgbClr val="188398"/>
                </a:solidFill>
                <a:latin typeface="Calibri" panose="020F0502020204030204" pitchFamily="34" charset="0"/>
                <a:cs typeface="Calibri" panose="020F0502020204030204" pitchFamily="34" charset="0"/>
                <a:sym typeface="Arial"/>
              </a:rPr>
              <a:t>) + €0,9/</a:t>
            </a:r>
            <a:r>
              <a:rPr lang="en-US" sz="3600" b="0" i="1" dirty="0">
                <a:solidFill>
                  <a:srgbClr val="188398"/>
                </a:solidFill>
                <a:latin typeface="Calibri" panose="020F0502020204030204" pitchFamily="34" charset="0"/>
                <a:cs typeface="Calibri" panose="020F0502020204030204" pitchFamily="34" charset="0"/>
                <a:sym typeface="Arial"/>
              </a:rPr>
              <a:t>mᶟ x </a:t>
            </a:r>
            <a:r>
              <a:rPr lang="el-GR" sz="3600" b="0" i="1" dirty="0">
                <a:solidFill>
                  <a:srgbClr val="188398"/>
                </a:solidFill>
                <a:latin typeface="Calibri" panose="020F0502020204030204" pitchFamily="34" charset="0"/>
                <a:cs typeface="Calibri" panose="020F0502020204030204" pitchFamily="34" charset="0"/>
                <a:sym typeface="Arial"/>
              </a:rPr>
              <a:t>Ποσότητα διακίνησης (σε </a:t>
            </a:r>
            <a:r>
              <a:rPr lang="en-US" sz="3600" b="0" i="1" dirty="0">
                <a:solidFill>
                  <a:srgbClr val="188398"/>
                </a:solidFill>
                <a:latin typeface="Calibri" panose="020F0502020204030204" pitchFamily="34" charset="0"/>
                <a:cs typeface="Calibri" panose="020F0502020204030204" pitchFamily="34" charset="0"/>
                <a:sym typeface="Arial"/>
              </a:rPr>
              <a:t>m</a:t>
            </a:r>
            <a:r>
              <a:rPr lang="el-GR" sz="3600" b="0" i="1" dirty="0">
                <a:solidFill>
                  <a:srgbClr val="188398"/>
                </a:solidFill>
                <a:latin typeface="Calibri" panose="020F0502020204030204" pitchFamily="34" charset="0"/>
                <a:cs typeface="Calibri" panose="020F0502020204030204" pitchFamily="34" charset="0"/>
                <a:sym typeface="Arial"/>
              </a:rPr>
              <a:t>ᶟ)</a:t>
            </a:r>
            <a:endParaRPr lang="en-CY" sz="3600" b="0" i="1" dirty="0">
              <a:solidFill>
                <a:srgbClr val="188398"/>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2787363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a:extLst>
              <a:ext uri="{FF2B5EF4-FFF2-40B4-BE49-F238E27FC236}">
                <a16:creationId xmlns:a16="http://schemas.microsoft.com/office/drawing/2014/main" id="{118F1D26-5B49-EE4F-B302-17BE196E3C1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55876" y="0"/>
            <a:ext cx="24805375" cy="13777907"/>
          </a:xfrm>
          <a:prstGeom prst="rect">
            <a:avLst/>
          </a:prstGeom>
          <a:ln w="12700">
            <a:miter lim="400000"/>
          </a:ln>
        </p:spPr>
      </p:pic>
      <p:pic>
        <p:nvPicPr>
          <p:cNvPr id="13" name="Picture 12" descr="Graphical user interface, text&#10;&#10;Description automatically generated">
            <a:extLst>
              <a:ext uri="{FF2B5EF4-FFF2-40B4-BE49-F238E27FC236}">
                <a16:creationId xmlns:a16="http://schemas.microsoft.com/office/drawing/2014/main" id="{B476B0B4-D8FF-BD45-8127-CBBB955A16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268" y="10406530"/>
            <a:ext cx="7542646" cy="1637832"/>
          </a:xfrm>
          <a:prstGeom prst="rect">
            <a:avLst/>
          </a:prstGeom>
        </p:spPr>
      </p:pic>
      <p:sp>
        <p:nvSpPr>
          <p:cNvPr id="7" name="Lorem ipsum dolor sit amet, consec etur adip iscin elit. Suspe disse place rat, felis in biben dum trist ique.">
            <a:extLst>
              <a:ext uri="{FF2B5EF4-FFF2-40B4-BE49-F238E27FC236}">
                <a16:creationId xmlns:a16="http://schemas.microsoft.com/office/drawing/2014/main" id="{07B195D9-38F9-E84A-8320-38250A6341CC}"/>
              </a:ext>
            </a:extLst>
          </p:cNvPr>
          <p:cNvSpPr txBox="1">
            <a:spLocks/>
          </p:cNvSpPr>
          <p:nvPr/>
        </p:nvSpPr>
        <p:spPr>
          <a:xfrm>
            <a:off x="4101066" y="4247675"/>
            <a:ext cx="16952436" cy="52085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t">
            <a:noAutofit/>
          </a:bodyPr>
          <a:lstStyle>
            <a:lvl1pPr marL="0" marR="0" indent="0" algn="l" defTabSz="817244" latinLnBrk="0">
              <a:lnSpc>
                <a:spcPct val="100000"/>
              </a:lnSpc>
              <a:spcBef>
                <a:spcPts val="0"/>
              </a:spcBef>
              <a:spcAft>
                <a:spcPts val="0"/>
              </a:spcAft>
              <a:buClrTx/>
              <a:buSzTx/>
              <a:buFontTx/>
              <a:buNone/>
              <a:tabLst/>
              <a:defRPr sz="5445" b="0" i="0" u="none" strike="noStrike" cap="none" spc="0" baseline="0">
                <a:solidFill>
                  <a:srgbClr val="FFFFFF"/>
                </a:solidFill>
                <a:uFillTx/>
                <a:latin typeface="Arial"/>
                <a:ea typeface="Arial"/>
                <a:cs typeface="Arial"/>
                <a:sym typeface="Arial"/>
              </a:defRPr>
            </a:lvl1pPr>
            <a:lvl2pPr marL="0" marR="0" indent="0" algn="ctr"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2pPr>
            <a:lvl3pPr marL="0" marR="0" indent="0" algn="ctr"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3pPr>
            <a:lvl4pPr marL="0" marR="0" indent="0" algn="ctr"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4pPr>
            <a:lvl5pPr marL="0" marR="0" indent="0" algn="ctr"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a:lstStyle>
          <a:p>
            <a:pPr algn="ctr" hangingPunct="1"/>
            <a:r>
              <a:rPr lang="el-GR" sz="7400" b="1" dirty="0">
                <a:solidFill>
                  <a:schemeClr val="bg1"/>
                </a:solidFill>
                <a:latin typeface="Calibri" panose="020F0502020204030204" pitchFamily="34" charset="0"/>
                <a:cs typeface="Calibri" panose="020F0502020204030204" pitchFamily="34" charset="0"/>
              </a:rPr>
              <a:t>Σας ευχαριστώ</a:t>
            </a:r>
          </a:p>
          <a:p>
            <a:pPr algn="ctr" hangingPunct="1"/>
            <a:endParaRPr lang="el-GR" sz="7400" b="1" dirty="0">
              <a:solidFill>
                <a:schemeClr val="bg1"/>
              </a:solidFill>
              <a:latin typeface="Calibri" panose="020F0502020204030204" pitchFamily="34" charset="0"/>
              <a:cs typeface="Calibri" panose="020F0502020204030204" pitchFamily="34" charset="0"/>
            </a:endParaRPr>
          </a:p>
          <a:p>
            <a:pPr algn="ctr" hangingPunct="1"/>
            <a:r>
              <a:rPr lang="el-GR" sz="4800" b="1" dirty="0">
                <a:solidFill>
                  <a:schemeClr val="bg1"/>
                </a:solidFill>
                <a:latin typeface="Calibri" panose="020F0502020204030204" pitchFamily="34" charset="0"/>
                <a:cs typeface="Calibri" panose="020F0502020204030204" pitchFamily="34" charset="0"/>
              </a:rPr>
              <a:t>Λευκή Θεοδώρου</a:t>
            </a:r>
            <a:endParaRPr lang="el-GR" sz="4800" b="1" dirty="0">
              <a:solidFill>
                <a:schemeClr val="bg1"/>
              </a:solidFill>
              <a:latin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endParaRPr>
          </a:p>
          <a:p>
            <a:pPr algn="ctr" hangingPunct="1"/>
            <a:r>
              <a:rPr lang="en-US" sz="4800" b="1" dirty="0">
                <a:solidFill>
                  <a:schemeClr val="bg1"/>
                </a:solidFill>
                <a:latin typeface="Calibri" panose="020F0502020204030204" pitchFamily="34" charset="0"/>
                <a:cs typeface="Calibri" panose="020F0502020204030204" pitchFamily="34" charset="0"/>
                <a:hlinkClick r:id="rId5"/>
              </a:rPr>
              <a:t>ltheodorou@meci.gov.cy</a:t>
            </a:r>
            <a:endParaRPr lang="en-US" sz="4800" b="1" dirty="0">
              <a:solidFill>
                <a:schemeClr val="bg1"/>
              </a:solidFill>
              <a:latin typeface="Calibri" panose="020F0502020204030204" pitchFamily="34" charset="0"/>
              <a:cs typeface="Calibri" panose="020F0502020204030204" pitchFamily="34" charset="0"/>
            </a:endParaRPr>
          </a:p>
          <a:p>
            <a:pPr algn="ctr" hangingPunct="1"/>
            <a:r>
              <a:rPr lang="el-GR" sz="4800" b="1" dirty="0">
                <a:solidFill>
                  <a:schemeClr val="bg1"/>
                </a:solidFill>
                <a:latin typeface="Calibri" panose="020F0502020204030204" pitchFamily="34" charset="0"/>
                <a:cs typeface="Calibri" panose="020F0502020204030204" pitchFamily="34" charset="0"/>
              </a:rPr>
              <a:t>Τηλ. 22 867 233</a:t>
            </a:r>
          </a:p>
          <a:p>
            <a:pPr algn="ctr" hangingPunct="1"/>
            <a:endParaRPr lang="el-GR" sz="7400" b="1" dirty="0">
              <a:solidFill>
                <a:schemeClr val="bg1"/>
              </a:solidFill>
              <a:latin typeface="Calibri" panose="020F0502020204030204" pitchFamily="34" charset="0"/>
              <a:cs typeface="Calibri" panose="020F050202020403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heme/theme1.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4404</TotalTime>
  <Words>792</Words>
  <Application>Microsoft Office PowerPoint</Application>
  <PresentationFormat>Custom</PresentationFormat>
  <Paragraphs>98</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Helvetica Neue</vt:lpstr>
      <vt:lpstr>Helvetica Neue Light</vt:lpstr>
      <vt:lpstr>Helvetica Neue Medium</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 consec etur adip iscin elit. Suspe disse place rat.</dc:title>
  <dc:creator>Theodorou  Maria</dc:creator>
  <cp:lastModifiedBy>Theodorou  Lefki</cp:lastModifiedBy>
  <cp:revision>305</cp:revision>
  <cp:lastPrinted>2021-06-29T07:49:41Z</cp:lastPrinted>
  <dcterms:modified xsi:type="dcterms:W3CDTF">2025-10-27T10:16:08Z</dcterms:modified>
</cp:coreProperties>
</file>