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7"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5"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7" d="100"/>
          <a:sy n="107" d="100"/>
        </p:scale>
        <p:origin x="173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153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8597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01520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10/29/2025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27896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10/29/2025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65062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10/29/2025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97706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9779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64643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71327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77171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0225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0900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80015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77841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489811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89728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CAD085-E8A6-8845-BD4E-CB4CCA059FC4}" type="datetimeFigureOut">
              <a:rPr lang="en-US" smtClean="0"/>
              <a:t>10/29/2025</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420042243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Εισαγωγή</a:t>
            </a:r>
          </a:p>
        </p:txBody>
      </p:sp>
      <p:sp>
        <p:nvSpPr>
          <p:cNvPr id="3" name="Content Placeholder 2"/>
          <p:cNvSpPr>
            <a:spLocks noGrp="1"/>
          </p:cNvSpPr>
          <p:nvPr>
            <p:ph idx="1"/>
          </p:nvPr>
        </p:nvSpPr>
        <p:spPr/>
        <p:txBody>
          <a:bodyPr/>
          <a:lstStyle/>
          <a:p>
            <a:r>
              <a:t>• Έγκριση νέου Μηχανισμού Ανάλυσης Αντίκτυπου (ΑΑ) το 2016</a:t>
            </a:r>
          </a:p>
          <a:p>
            <a:r>
              <a:t>• Εφαρμογή από 1/1/2017 στην Κύπρο</a:t>
            </a:r>
          </a:p>
          <a:p>
            <a:r>
              <a:t>• Στόχος: καλύτερη νομοθέτηση, απλότητα, διαφάνεια</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Τι είναι η Ανάλυση Αντίκτυπου (ΑΑ);</a:t>
            </a:r>
          </a:p>
        </p:txBody>
      </p:sp>
      <p:sp>
        <p:nvSpPr>
          <p:cNvPr id="3" name="Content Placeholder 2"/>
          <p:cNvSpPr>
            <a:spLocks noGrp="1"/>
          </p:cNvSpPr>
          <p:nvPr>
            <p:ph idx="1"/>
          </p:nvPr>
        </p:nvSpPr>
        <p:spPr/>
        <p:txBody>
          <a:bodyPr/>
          <a:lstStyle/>
          <a:p>
            <a:r>
              <a:t>• Εργαλείο εκ των προτέρων αξιολόγησης νομοθεσίας</a:t>
            </a:r>
          </a:p>
          <a:p>
            <a:r>
              <a:t>• Εξετάζει οικονομικές, κοινωνικές, περιβαλλοντικές επιπτώσεις</a:t>
            </a:r>
          </a:p>
          <a:p>
            <a:r>
              <a:t>• Συμπεριλαμβάνει ειδική εξέταση για ΜμΕ (SME Test)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Γιατί χρειάζεται η ΑΑ;</a:t>
            </a:r>
          </a:p>
        </p:txBody>
      </p:sp>
      <p:sp>
        <p:nvSpPr>
          <p:cNvPr id="3" name="Content Placeholder 2"/>
          <p:cNvSpPr>
            <a:spLocks noGrp="1"/>
          </p:cNvSpPr>
          <p:nvPr>
            <p:ph idx="1"/>
          </p:nvPr>
        </p:nvSpPr>
        <p:spPr/>
        <p:txBody>
          <a:bodyPr/>
          <a:lstStyle/>
          <a:p>
            <a:r>
              <a:t>• Ενισχύει διαφάνεια &amp; αξιοπιστία πολιτικών αποφάσεων</a:t>
            </a:r>
          </a:p>
          <a:p>
            <a:r>
              <a:t>• Προλαμβάνει περιττή νομοθεσία</a:t>
            </a:r>
          </a:p>
          <a:p>
            <a:r>
              <a:t>• Διευκολύνει επιλογή της βέλτιστης πολιτικής λύσης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Πότε απαιτείται η ΑΑ;</a:t>
            </a:r>
          </a:p>
        </p:txBody>
      </p:sp>
      <p:sp>
        <p:nvSpPr>
          <p:cNvPr id="3" name="Content Placeholder 2"/>
          <p:cNvSpPr>
            <a:spLocks noGrp="1"/>
          </p:cNvSpPr>
          <p:nvPr>
            <p:ph idx="1"/>
          </p:nvPr>
        </p:nvSpPr>
        <p:spPr/>
        <p:txBody>
          <a:bodyPr/>
          <a:lstStyle/>
          <a:p>
            <a:r>
              <a:t>• Για κάθε νέα νομοθετική παρέμβαση (πρωτογενή/δευτερογενή)</a:t>
            </a:r>
          </a:p>
          <a:p>
            <a:r>
              <a:t>• Ισχύει για εθνικές πρωτοβουλίες, εναρμόνιση με ΕΕ, κύρωση διεθνών συμβάσεων</a:t>
            </a:r>
          </a:p>
          <a:p>
            <a:r>
              <a:t>• Συνοδεύεται από συμπληρωμένα Ερωτηματολόγια ΑΑ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Εξ</a:t>
            </a:r>
            <a:r>
              <a:rPr dirty="0"/>
              <a:t>αιρέσεις από ΑΑ</a:t>
            </a:r>
          </a:p>
        </p:txBody>
      </p:sp>
      <p:sp>
        <p:nvSpPr>
          <p:cNvPr id="3" name="Content Placeholder 2"/>
          <p:cNvSpPr>
            <a:spLocks noGrp="1"/>
          </p:cNvSpPr>
          <p:nvPr>
            <p:ph idx="1"/>
          </p:nvPr>
        </p:nvSpPr>
        <p:spPr/>
        <p:txBody>
          <a:bodyPr/>
          <a:lstStyle/>
          <a:p>
            <a:r>
              <a:rPr dirty="0"/>
              <a:t>• </a:t>
            </a:r>
            <a:r>
              <a:rPr dirty="0" err="1"/>
              <a:t>Προϋ</a:t>
            </a:r>
            <a:r>
              <a:rPr dirty="0"/>
              <a:t>πολογισμός, δημοσιονομικοί νόμοι</a:t>
            </a:r>
          </a:p>
          <a:p>
            <a:r>
              <a:rPr dirty="0"/>
              <a:t>• </a:t>
            </a:r>
            <a:r>
              <a:rPr dirty="0" err="1"/>
              <a:t>Θέμ</a:t>
            </a:r>
            <a:r>
              <a:rPr dirty="0"/>
              <a:t>ατα άμυνας, εθνικής ασφάλειας, εξωτερικών σχέσεων</a:t>
            </a:r>
          </a:p>
          <a:p>
            <a:r>
              <a:rPr dirty="0"/>
              <a:t>• Καθα</a:t>
            </a:r>
            <a:r>
              <a:rPr dirty="0" err="1"/>
              <a:t>ρά</a:t>
            </a:r>
            <a:r>
              <a:rPr dirty="0"/>
              <a:t> </a:t>
            </a:r>
            <a:r>
              <a:rPr dirty="0" err="1"/>
              <a:t>τεχνικές</a:t>
            </a:r>
            <a:r>
              <a:rPr dirty="0"/>
              <a:t> ή </a:t>
            </a:r>
            <a:r>
              <a:rPr dirty="0" err="1"/>
              <a:t>διορθωτικές</a:t>
            </a:r>
            <a:r>
              <a:rPr dirty="0"/>
              <a:t> </a:t>
            </a:r>
            <a:r>
              <a:rPr dirty="0" err="1"/>
              <a:t>ρυθμίσεις</a:t>
            </a:r>
            <a:endParaRPr dirty="0"/>
          </a:p>
          <a:p>
            <a:r>
              <a:rPr dirty="0"/>
              <a:t>• </a:t>
            </a:r>
            <a:r>
              <a:rPr dirty="0" err="1"/>
              <a:t>Νομοθετήμ</a:t>
            </a:r>
            <a:r>
              <a:rPr dirty="0"/>
              <a:t>ατα που δεν αφήνουν περιθώριο επιλογών (π.χ. </a:t>
            </a:r>
            <a:r>
              <a:rPr dirty="0" err="1"/>
              <a:t>δικ</a:t>
            </a:r>
            <a:r>
              <a:rPr dirty="0"/>
              <a:t>αστικές αποφάσεις)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Αρχή Αναλογικότητας</a:t>
            </a:r>
          </a:p>
        </p:txBody>
      </p:sp>
      <p:sp>
        <p:nvSpPr>
          <p:cNvPr id="3" name="Content Placeholder 2"/>
          <p:cNvSpPr>
            <a:spLocks noGrp="1"/>
          </p:cNvSpPr>
          <p:nvPr>
            <p:ph idx="1"/>
          </p:nvPr>
        </p:nvSpPr>
        <p:spPr/>
        <p:txBody>
          <a:bodyPr/>
          <a:lstStyle/>
          <a:p>
            <a:r>
              <a:t>• Βαθμός ανάλυσης ανάλογος με το θέμα</a:t>
            </a:r>
          </a:p>
          <a:p>
            <a:r>
              <a:t>• Επίπεδα:</a:t>
            </a:r>
          </a:p>
          <a:p>
            <a:r>
              <a:t>  1. Αναγνώριση επηρεαζόμενων ομάδων</a:t>
            </a:r>
          </a:p>
          <a:p>
            <a:r>
              <a:t>  2. Περιγραφή θετικών/αρνητικών επιπτώσεων</a:t>
            </a:r>
          </a:p>
          <a:p>
            <a:r>
              <a:t>  3. Ποσοτικοποίηση αποτελεσμάτων</a:t>
            </a:r>
          </a:p>
          <a:p>
            <a:r>
              <a:t>  4. Αποτίμηση σε χρηματικούς όρους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Στάδι</a:t>
            </a:r>
            <a:r>
              <a:rPr dirty="0"/>
              <a:t>α ΑΑ </a:t>
            </a:r>
            <a:r>
              <a:rPr lang="en-US" dirty="0"/>
              <a:t>(I)</a:t>
            </a:r>
            <a:r>
              <a:rPr dirty="0"/>
              <a:t>– Εθνική Πολιτική</a:t>
            </a:r>
          </a:p>
        </p:txBody>
      </p:sp>
      <p:sp>
        <p:nvSpPr>
          <p:cNvPr id="3" name="Content Placeholder 2"/>
          <p:cNvSpPr>
            <a:spLocks noGrp="1"/>
          </p:cNvSpPr>
          <p:nvPr>
            <p:ph idx="1"/>
          </p:nvPr>
        </p:nvSpPr>
        <p:spPr/>
        <p:txBody>
          <a:bodyPr/>
          <a:lstStyle/>
          <a:p>
            <a:r>
              <a:t>• Ανάπτυξη: προσδιορισμός προβλήματος &amp; στόχων</a:t>
            </a:r>
          </a:p>
          <a:p>
            <a:r>
              <a:t>• Αξιολόγηση επιλογών: εναλλακτικές λύσεις &amp; εκτίμηση κόστους/οφέλους</a:t>
            </a:r>
          </a:p>
          <a:p>
            <a:r>
              <a:t>• Διαβούλευση: επαλήθευση δεδομένων &amp; σύγκλιση απόψεων</a:t>
            </a:r>
          </a:p>
          <a:p>
            <a:r>
              <a:t>• Οριστικοποίηση: τελική πρόταση &amp; συνοδευτική ΑΑ</a:t>
            </a:r>
          </a:p>
          <a:p>
            <a:r>
              <a:t>• Θεσμοθέτηση: Υπουργικό Συμβούλιο &amp; Βουλή</a:t>
            </a:r>
          </a:p>
          <a:p>
            <a:r>
              <a:t>• Αναθεώρηση: 3–5 χρόνια μετά, με βάση πραγματικές επιπτώσεις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Στάδι</a:t>
            </a:r>
            <a:r>
              <a:rPr dirty="0"/>
              <a:t>α ΑΑ </a:t>
            </a:r>
            <a:r>
              <a:rPr lang="en-US" dirty="0"/>
              <a:t>(II)</a:t>
            </a:r>
            <a:r>
              <a:rPr dirty="0"/>
              <a:t>– Εναρμόνιση με ΕΕ</a:t>
            </a:r>
          </a:p>
        </p:txBody>
      </p:sp>
      <p:sp>
        <p:nvSpPr>
          <p:cNvPr id="3" name="Content Placeholder 2"/>
          <p:cNvSpPr>
            <a:spLocks noGrp="1"/>
          </p:cNvSpPr>
          <p:nvPr>
            <p:ph idx="1"/>
          </p:nvPr>
        </p:nvSpPr>
        <p:spPr/>
        <p:txBody>
          <a:bodyPr/>
          <a:lstStyle/>
          <a:p>
            <a:r>
              <a:t>• Εκτίμηση ειδικού αντίκτυπου για την Κύπρο</a:t>
            </a:r>
          </a:p>
          <a:p>
            <a:r>
              <a:t>• Συνεχής παρακολούθηση νέων πρωτοβουλιών ΕΕ</a:t>
            </a:r>
          </a:p>
          <a:p>
            <a:r>
              <a:t>• Αξιολόγηση εναλλακτικών τρόπων μεταφοράς νομοθεσίας (π.χ. λιγότερος ρυθμιστικός φόρτος)</a:t>
            </a:r>
          </a:p>
          <a:p>
            <a:r>
              <a:t>• Αιτιολόγηση «επιχρύσωσης» (gold-plating) όπου προστίθενται αυστηρότερες εθνικές πρόνοιες</a:t>
            </a:r>
          </a:p>
          <a:p>
            <a:r>
              <a:t>• Διαβούλευση: προσαρμογή με βάση τις ανάγκες των εμπλεκομένων</a:t>
            </a:r>
          </a:p>
          <a:p>
            <a:r>
              <a:t>• Οριστικοποίηση &amp; Θεσμοθέτηση: τελική πρόταση με ΑΑ και SME Test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Στάδι</a:t>
            </a:r>
            <a:r>
              <a:rPr dirty="0"/>
              <a:t>α ΑΑ</a:t>
            </a:r>
            <a:r>
              <a:rPr lang="en-US" dirty="0"/>
              <a:t> (III)</a:t>
            </a:r>
            <a:r>
              <a:rPr dirty="0"/>
              <a:t> – Διεθνείς Συμβάσεις</a:t>
            </a:r>
          </a:p>
        </p:txBody>
      </p:sp>
      <p:sp>
        <p:nvSpPr>
          <p:cNvPr id="3" name="Content Placeholder 2"/>
          <p:cNvSpPr>
            <a:spLocks noGrp="1"/>
          </p:cNvSpPr>
          <p:nvPr>
            <p:ph idx="1"/>
          </p:nvPr>
        </p:nvSpPr>
        <p:spPr/>
        <p:txBody>
          <a:bodyPr/>
          <a:lstStyle/>
          <a:p>
            <a:r>
              <a:t>• Παρόμοια με την εθνική πολιτική αλλά με ειδικές προσαρμογές</a:t>
            </a:r>
          </a:p>
          <a:p>
            <a:r>
              <a:t>• Αφορά το Άρθρο 169 Συντάγματος (κύρωση διεθνών συμφωνιών)</a:t>
            </a:r>
          </a:p>
          <a:p>
            <a:r>
              <a:t>• Σκοπός: έλεγχος χρησιμότητας και συμβατότητας με εθνικό/ευρωπαϊκό δίκαιο</a:t>
            </a:r>
          </a:p>
          <a:p>
            <a:r>
              <a:t>• Διαφορές: επικέντρωση λιγότερο σε μικροοικονομικές επιπτώσεις, περισσότερη έμφαση σε πολιτική διάσταση</a:t>
            </a:r>
          </a:p>
          <a:p>
            <a:r>
              <a:t>• Εξαιρέσεις: προσωρινή εφαρμογή, μικτές διεθνείς συμφωνίες, ζητήματα εθνικού συμφέροντος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CEED3-3457-34F9-51DF-FE60AB5BA6F8}"/>
              </a:ext>
            </a:extLst>
          </p:cNvPr>
          <p:cNvSpPr>
            <a:spLocks noGrp="1"/>
          </p:cNvSpPr>
          <p:nvPr>
            <p:ph type="title"/>
          </p:nvPr>
        </p:nvSpPr>
        <p:spPr/>
        <p:txBody>
          <a:bodyPr/>
          <a:lstStyle/>
          <a:p>
            <a:r>
              <a:rPr lang="el-GR" b="1" i="1" dirty="0"/>
              <a:t>Στάδιο Αναθεώρησης</a:t>
            </a:r>
            <a:r>
              <a:rPr lang="el-GR" dirty="0"/>
              <a:t>:</a:t>
            </a:r>
            <a:endParaRPr lang="en-CY" dirty="0"/>
          </a:p>
        </p:txBody>
      </p:sp>
      <p:sp>
        <p:nvSpPr>
          <p:cNvPr id="3" name="Content Placeholder 2">
            <a:extLst>
              <a:ext uri="{FF2B5EF4-FFF2-40B4-BE49-F238E27FC236}">
                <a16:creationId xmlns:a16="http://schemas.microsoft.com/office/drawing/2014/main" id="{2DCDF16F-BC70-1CED-F22D-CFC0D663022A}"/>
              </a:ext>
            </a:extLst>
          </p:cNvPr>
          <p:cNvSpPr>
            <a:spLocks noGrp="1"/>
          </p:cNvSpPr>
          <p:nvPr>
            <p:ph idx="1"/>
          </p:nvPr>
        </p:nvSpPr>
        <p:spPr/>
        <p:txBody>
          <a:bodyPr/>
          <a:lstStyle/>
          <a:p>
            <a:r>
              <a:rPr lang="el-GR" dirty="0"/>
              <a:t>Στα 3 με 5 χρόνια μετά την υιοθέτηση και εφαρμογή της νομοθετικής πράξης προτείνεται ο </a:t>
            </a:r>
            <a:r>
              <a:rPr lang="el-GR" i="1" dirty="0"/>
              <a:t>εκ των υστέρων απολογισμός </a:t>
            </a:r>
            <a:r>
              <a:rPr lang="el-GR" dirty="0"/>
              <a:t>και αναθεώρηση της ΑΑ, όπου αυτό απαιτείται, λαμβάνοντας υπόψη τις πραγματικές πλέον επιπτώσεις της πολιτικής η οποία έχει εφαρμοστεί. Επιπλέον, θα αξιολογείται η ανάγκη για τυχόν επαναπροσδιορισμό των στόχων της πολιτικής ή του τρόπου με τον οποίο εφαρμόζεται (π.χ. νομοθετικές ρυθμίσεις) καθώς και η πιθανότητα λήψης διορθωτικών μέτρων, βάσει των συστάσεων που θα προκύπτουν ως αποτέλεσμα της εν λόγω επανεξέτασης</a:t>
            </a:r>
            <a:endParaRPr lang="en-CY" dirty="0"/>
          </a:p>
        </p:txBody>
      </p:sp>
    </p:spTree>
    <p:extLst>
      <p:ext uri="{BB962C8B-B14F-4D97-AF65-F5344CB8AC3E}">
        <p14:creationId xmlns:p14="http://schemas.microsoft.com/office/powerpoint/2010/main" val="1537928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EEDE6-1B3C-9CBE-6F2E-D5DFDCFAFCE3}"/>
              </a:ext>
            </a:extLst>
          </p:cNvPr>
          <p:cNvSpPr>
            <a:spLocks noGrp="1"/>
          </p:cNvSpPr>
          <p:nvPr>
            <p:ph type="title"/>
          </p:nvPr>
        </p:nvSpPr>
        <p:spPr>
          <a:xfrm>
            <a:off x="609599" y="609600"/>
            <a:ext cx="6965577" cy="1320800"/>
          </a:xfrm>
        </p:spPr>
        <p:txBody>
          <a:bodyPr/>
          <a:lstStyle/>
          <a:p>
            <a:r>
              <a:rPr lang="el-GR" b="1" u="sng" dirty="0"/>
              <a:t>Πλαίσιο Παρακολούθησης ΑΑ</a:t>
            </a:r>
            <a:endParaRPr lang="en-CY" b="1" u="sng" dirty="0"/>
          </a:p>
        </p:txBody>
      </p:sp>
      <p:sp>
        <p:nvSpPr>
          <p:cNvPr id="3" name="Content Placeholder 2">
            <a:extLst>
              <a:ext uri="{FF2B5EF4-FFF2-40B4-BE49-F238E27FC236}">
                <a16:creationId xmlns:a16="http://schemas.microsoft.com/office/drawing/2014/main" id="{B3509F13-5B7C-B093-1C7A-65A3F8F1652B}"/>
              </a:ext>
            </a:extLst>
          </p:cNvPr>
          <p:cNvSpPr>
            <a:spLocks noGrp="1"/>
          </p:cNvSpPr>
          <p:nvPr>
            <p:ph idx="1"/>
          </p:nvPr>
        </p:nvSpPr>
        <p:spPr/>
        <p:txBody>
          <a:bodyPr/>
          <a:lstStyle/>
          <a:p>
            <a:r>
              <a:rPr lang="el-GR" dirty="0"/>
              <a:t>Για σκοπούς παρακολούθησης της συστηματικής εφαρμογής του μηχανισμού από τα Υπουργεία, για τις νέες νομοθετικές ρυθμίσεις που προωθούν και δεδομένου ότι αυτές δεν εμπίπτουν στις εξαιρέσεις για ΑΑ, τα Υπουργεία θα πρέπει όπως προαναφέρεται να κοινοποιούν τα συμπληρωμένα Ερωτηματολόγια ΑΑ στην ΓΔΑ, </a:t>
            </a:r>
            <a:r>
              <a:rPr lang="el-GR" b="1" u="sng" dirty="0"/>
              <a:t>παράλληλα</a:t>
            </a:r>
            <a:r>
              <a:rPr lang="el-GR" dirty="0"/>
              <a:t> με την υποβολή του τελικού νομοσχεδίου στη Νομική Υπηρεσία για νομοτεχνικό έλεγχο.</a:t>
            </a:r>
            <a:endParaRPr lang="en-CY" dirty="0"/>
          </a:p>
        </p:txBody>
      </p:sp>
    </p:spTree>
    <p:extLst>
      <p:ext uri="{BB962C8B-B14F-4D97-AF65-F5344CB8AC3E}">
        <p14:creationId xmlns:p14="http://schemas.microsoft.com/office/powerpoint/2010/main" val="3100538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CF877-F5A7-1F8D-20CC-86A87438FB31}"/>
              </a:ext>
            </a:extLst>
          </p:cNvPr>
          <p:cNvSpPr>
            <a:spLocks noGrp="1"/>
          </p:cNvSpPr>
          <p:nvPr>
            <p:ph type="title"/>
          </p:nvPr>
        </p:nvSpPr>
        <p:spPr/>
        <p:txBody>
          <a:bodyPr/>
          <a:lstStyle/>
          <a:p>
            <a:r>
              <a:rPr lang="el-GR" b="1" dirty="0"/>
              <a:t>Διασφάλιση Ποιότητας ΑΑ</a:t>
            </a:r>
            <a:endParaRPr lang="en-CY" dirty="0"/>
          </a:p>
        </p:txBody>
      </p:sp>
      <p:sp>
        <p:nvSpPr>
          <p:cNvPr id="3" name="Content Placeholder 2">
            <a:extLst>
              <a:ext uri="{FF2B5EF4-FFF2-40B4-BE49-F238E27FC236}">
                <a16:creationId xmlns:a16="http://schemas.microsoft.com/office/drawing/2014/main" id="{475E11BE-7463-0C4B-2CA1-DBDB96B71BCF}"/>
              </a:ext>
            </a:extLst>
          </p:cNvPr>
          <p:cNvSpPr>
            <a:spLocks noGrp="1"/>
          </p:cNvSpPr>
          <p:nvPr>
            <p:ph idx="1"/>
          </p:nvPr>
        </p:nvSpPr>
        <p:spPr/>
        <p:txBody>
          <a:bodyPr/>
          <a:lstStyle/>
          <a:p>
            <a:r>
              <a:rPr lang="el-GR" dirty="0"/>
              <a:t>Η διασφάλιση της ποιότητας της ΑΑ γενικότερα και της ορθότητας των επιπτώσεων που εντοπίζονται και αναλύονται μέσα από αυτήν, αποτελεί σε </a:t>
            </a:r>
            <a:r>
              <a:rPr lang="el-GR" i="1" dirty="0"/>
              <a:t>πρώτο στάδιο </a:t>
            </a:r>
            <a:r>
              <a:rPr lang="el-GR" dirty="0"/>
              <a:t>αρμοδιότητα του ίδιου του Υπουργείου που διαμορφώνει και προωθεί τη νομοθετική πρόταση. Γι’ αυτό και στο νέο πλαίσιο ΑΑ </a:t>
            </a:r>
            <a:r>
              <a:rPr lang="el-GR" b="1" u="sng" dirty="0"/>
              <a:t>απαιτείται η επιβεβαίωση του ελέγχου επί του περιεχομένου της ΑΑ και η επικύρωση των αποτελεσμάτων αυτής με υπογραφή του συμπληρωμένου ερωτηματολογίου ΑΑ από τον/η Γενικό Διευθυντή/</a:t>
            </a:r>
            <a:r>
              <a:rPr lang="el-GR" b="1" u="sng" dirty="0" err="1"/>
              <a:t>ρια</a:t>
            </a:r>
            <a:r>
              <a:rPr lang="el-GR" b="1" u="sng" dirty="0"/>
              <a:t> του αρμόδιου Υπουργείου </a:t>
            </a:r>
            <a:r>
              <a:rPr lang="el-GR" dirty="0"/>
              <a:t>προτού αυτό σταλεί.</a:t>
            </a:r>
            <a:endParaRPr lang="en-CY" dirty="0"/>
          </a:p>
        </p:txBody>
      </p:sp>
    </p:spTree>
    <p:extLst>
      <p:ext uri="{BB962C8B-B14F-4D97-AF65-F5344CB8AC3E}">
        <p14:creationId xmlns:p14="http://schemas.microsoft.com/office/powerpoint/2010/main" val="665987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Πηγές &amp; Εργαλεία</a:t>
            </a:r>
          </a:p>
        </p:txBody>
      </p:sp>
      <p:sp>
        <p:nvSpPr>
          <p:cNvPr id="3" name="Content Placeholder 2"/>
          <p:cNvSpPr>
            <a:spLocks noGrp="1"/>
          </p:cNvSpPr>
          <p:nvPr>
            <p:ph idx="1"/>
          </p:nvPr>
        </p:nvSpPr>
        <p:spPr/>
        <p:txBody>
          <a:bodyPr/>
          <a:lstStyle/>
          <a:p>
            <a:r>
              <a:rPr dirty="0"/>
              <a:t>• </a:t>
            </a:r>
            <a:r>
              <a:rPr dirty="0" err="1"/>
              <a:t>Πηγές</a:t>
            </a:r>
            <a:r>
              <a:rPr dirty="0"/>
              <a:t>: </a:t>
            </a:r>
            <a:r>
              <a:rPr dirty="0" err="1"/>
              <a:t>στ</a:t>
            </a:r>
            <a:r>
              <a:rPr dirty="0"/>
              <a:t>ατιστικά, μελέτες, εκθέσεις, διαβούλευση, εμπειρογνώμονες</a:t>
            </a:r>
          </a:p>
          <a:p>
            <a:r>
              <a:rPr dirty="0"/>
              <a:t>• </a:t>
            </a:r>
            <a:r>
              <a:rPr dirty="0" err="1"/>
              <a:t>Μέθοδοι</a:t>
            </a:r>
            <a:r>
              <a:rPr dirty="0"/>
              <a:t>: π</a:t>
            </a:r>
            <a:r>
              <a:rPr dirty="0" err="1"/>
              <a:t>οιοτική</a:t>
            </a:r>
            <a:r>
              <a:rPr dirty="0"/>
              <a:t> &amp; π</a:t>
            </a:r>
            <a:r>
              <a:rPr dirty="0" err="1"/>
              <a:t>οσοτική</a:t>
            </a:r>
            <a:r>
              <a:rPr dirty="0"/>
              <a:t> </a:t>
            </a:r>
            <a:r>
              <a:rPr dirty="0" err="1"/>
              <a:t>εκτίμηση</a:t>
            </a:r>
            <a:r>
              <a:rPr dirty="0"/>
              <a:t>, α</a:t>
            </a:r>
            <a:r>
              <a:rPr dirty="0" err="1"/>
              <a:t>νάλυση</a:t>
            </a:r>
            <a:r>
              <a:rPr dirty="0"/>
              <a:t> </a:t>
            </a:r>
            <a:r>
              <a:rPr dirty="0" err="1"/>
              <a:t>κόστους-οφέλους</a:t>
            </a:r>
            <a:endParaRPr dirty="0"/>
          </a:p>
          <a:p>
            <a:r>
              <a:rPr dirty="0"/>
              <a:t>• </a:t>
            </a:r>
            <a:r>
              <a:rPr dirty="0" err="1"/>
              <a:t>Ερωτημ</a:t>
            </a:r>
            <a:r>
              <a:rPr dirty="0"/>
              <a:t>ατολόγια ΑΑ:</a:t>
            </a:r>
          </a:p>
          <a:p>
            <a:r>
              <a:rPr dirty="0"/>
              <a:t>   I. </a:t>
            </a:r>
            <a:r>
              <a:rPr dirty="0" err="1"/>
              <a:t>Εθνική</a:t>
            </a:r>
            <a:r>
              <a:rPr dirty="0"/>
              <a:t> π</a:t>
            </a:r>
            <a:r>
              <a:rPr dirty="0" err="1"/>
              <a:t>ολιτική</a:t>
            </a:r>
            <a:endParaRPr dirty="0"/>
          </a:p>
          <a:p>
            <a:r>
              <a:rPr dirty="0"/>
              <a:t>   II. </a:t>
            </a:r>
            <a:r>
              <a:rPr dirty="0" err="1"/>
              <a:t>Εν</a:t>
            </a:r>
            <a:r>
              <a:rPr dirty="0"/>
              <a:t>αρμόνιση με ΕΕ</a:t>
            </a:r>
          </a:p>
          <a:p>
            <a:r>
              <a:rPr dirty="0"/>
              <a:t>   III. </a:t>
            </a:r>
            <a:r>
              <a:rPr dirty="0" err="1"/>
              <a:t>Διεθνείς</a:t>
            </a:r>
            <a:r>
              <a:rPr dirty="0"/>
              <a:t> </a:t>
            </a:r>
            <a:r>
              <a:rPr dirty="0" err="1"/>
              <a:t>συμ</a:t>
            </a:r>
            <a:r>
              <a:rPr dirty="0"/>
              <a:t>βάσεις</a:t>
            </a:r>
          </a:p>
          <a:p>
            <a:r>
              <a:rPr dirty="0"/>
              <a:t>• </a:t>
            </a:r>
            <a:r>
              <a:rPr dirty="0" err="1"/>
              <a:t>Εκ</a:t>
            </a:r>
            <a:r>
              <a:rPr dirty="0"/>
              <a:t>παίδευση στελεχών, συνεχής αξιολόγηση, ευρωπαϊκές κατευθύνσεις</a:t>
            </a:r>
          </a:p>
        </p:txBody>
      </p:sp>
    </p:spTree>
  </p:cSld>
  <p:clrMapOvr>
    <a:masterClrMapping/>
  </p:clrMapOvr>
</p:sld>
</file>

<file path=ppt/theme/theme1.xml><?xml version="1.0" encoding="utf-8"?>
<a:theme xmlns:a="http://schemas.openxmlformats.org/drawingml/2006/main" name="Facet">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95</TotalTime>
  <Words>687</Words>
  <Application>Microsoft Office PowerPoint</Application>
  <PresentationFormat>On-screen Show (4:3)</PresentationFormat>
  <Paragraphs>62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Trebuchet MS</vt:lpstr>
      <vt:lpstr>Wingdings 3</vt:lpstr>
      <vt:lpstr>Facet</vt:lpstr>
      <vt:lpstr>Εισαγωγή</vt:lpstr>
      <vt:lpstr>Τι είναι η Ανάλυση Αντίκτυπου (ΑΑ);</vt:lpstr>
      <vt:lpstr>Γιατί χρειάζεται η ΑΑ;</vt:lpstr>
      <vt:lpstr>Πότε απαιτείται η ΑΑ;</vt:lpstr>
      <vt:lpstr>Εξαιρέσεις από ΑΑ</vt:lpstr>
      <vt:lpstr>Αρχή Αναλογικότητας</vt:lpstr>
      <vt:lpstr>Στάδια ΑΑ (I)– Εθνική Πολιτική</vt:lpstr>
      <vt:lpstr>Στάδια ΑΑ (II)– Εναρμόνιση με ΕΕ</vt:lpstr>
      <vt:lpstr>Στάδια ΑΑ (III) – Διεθνείς Συμβάσεις</vt:lpstr>
      <vt:lpstr>Στάδιο Αναθεώρησης:</vt:lpstr>
      <vt:lpstr>Πλαίσιο Παρακολούθησης ΑΑ</vt:lpstr>
      <vt:lpstr>Διασφάλιση Ποιότητας ΑΑ</vt:lpstr>
      <vt:lpstr>Πηγές &amp; Εργαλεία</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Kyriakos Andreou</cp:lastModifiedBy>
  <cp:revision>4</cp:revision>
  <dcterms:created xsi:type="dcterms:W3CDTF">2013-01-27T09:14:16Z</dcterms:created>
  <dcterms:modified xsi:type="dcterms:W3CDTF">2025-10-29T05:24:27Z</dcterms:modified>
  <cp:category/>
</cp:coreProperties>
</file>